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2" r:id="rId6"/>
    <p:sldId id="270" r:id="rId7"/>
    <p:sldId id="265" r:id="rId8"/>
    <p:sldId id="264" r:id="rId9"/>
    <p:sldId id="266" r:id="rId10"/>
    <p:sldId id="267" r:id="rId11"/>
    <p:sldId id="268" r:id="rId12"/>
    <p:sldId id="269" r:id="rId13"/>
    <p:sldId id="271" r:id="rId14"/>
    <p:sldId id="273" r:id="rId15"/>
    <p:sldId id="261" r:id="rId16"/>
    <p:sldId id="263" r:id="rId17"/>
    <p:sldId id="262" r:id="rId18"/>
    <p:sldId id="274" r:id="rId19"/>
    <p:sldId id="260" r:id="rId20"/>
    <p:sldId id="276" r:id="rId21"/>
  </p:sldIdLst>
  <p:sldSz cx="12192000" cy="6858000"/>
  <p:notesSz cx="6858000" cy="9144000"/>
  <p:embeddedFontLst>
    <p:embeddedFont>
      <p:font typeface="Poppins Light" panose="020B0604020202020204" charset="0"/>
      <p:regular r:id="rId23"/>
      <p:bold r:id="rId24"/>
      <p:italic r:id="rId25"/>
      <p:boldItalic r:id="rId26"/>
    </p:embeddedFont>
    <p:embeddedFont>
      <p:font typeface="Poppins Medium" panose="020B0604020202020204" charset="0"/>
      <p:regular r:id="rId27"/>
      <p:bold r:id="rId28"/>
      <p:italic r:id="rId29"/>
      <p:boldItalic r:id="rId30"/>
    </p:embeddedFont>
    <p:embeddedFont>
      <p:font typeface="Unbounded" panose="020B0604020202020204" charset="0"/>
      <p:regular r:id="rId31"/>
      <p:bold r:id="rId32"/>
    </p:embeddedFont>
    <p:embeddedFont>
      <p:font typeface="Poppins" panose="020B0604020202020204" charset="0"/>
      <p:regular r:id="rId33"/>
      <p:bold r:id="rId34"/>
      <p:italic r:id="rId35"/>
      <p:boldItalic r:id="rId36"/>
    </p:embeddedFont>
    <p:embeddedFont>
      <p:font typeface="Poppins SemiBold" panose="020B0604020202020204" charset="0"/>
      <p:regular r:id="rId37"/>
      <p:bold r:id="rId38"/>
      <p:italic r:id="rId39"/>
      <p:boldItalic r:id="rId40"/>
    </p:embeddedFont>
    <p:embeddedFont>
      <p:font typeface="Open Sans" panose="020B06040202020202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jLLSIa7tqINLZ219+nzWd5fnOA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8891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6606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1" name="Google Shape;2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3808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8" name="Google Shape;2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9684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2" name="Google Shape;3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7537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7" name="Google Shape;3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3295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3" name="Google Shape;39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77214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9308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3888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1" name="Google Shape;19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49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14" name="Google Shape;41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1241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5" name="Google Shape;1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3621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9545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36" name="Google Shape;43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695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0800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0114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9" name="Google Shape;36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3395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30" name="Google Shape;3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0421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2" name="Google Shape;2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5372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8" name="Google Shape;2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4239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264" name="Google Shape;2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552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oppins SemiBold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4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Poppins SemiBold"/>
              <a:buNone/>
              <a:defRPr sz="6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Poppins SemiBold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Poppins SemiBold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  <a:defRPr sz="4000" b="1" i="0" u="none" strike="noStrike" cap="none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556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748109" y="352586"/>
            <a:ext cx="1742224" cy="13255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790116" y="2933667"/>
            <a:ext cx="5255580" cy="2525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4000" b="1" dirty="0" err="1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Τρό</a:t>
            </a:r>
            <a:r>
              <a:rPr lang="en-GB" sz="4000" b="1" dirty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πος παρακολούθησης και αξιολόγησης της απόδοσης και των επιδόσεων των εκπαιδευομένων</a:t>
            </a:r>
            <a:endParaRPr dirty="0"/>
          </a:p>
        </p:txBody>
      </p:sp>
      <p:sp>
        <p:nvSpPr>
          <p:cNvPr id="91" name="Google Shape;91;p1"/>
          <p:cNvSpPr txBox="1"/>
          <p:nvPr/>
        </p:nvSpPr>
        <p:spPr>
          <a:xfrm>
            <a:off x="790116" y="2039958"/>
            <a:ext cx="6939203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2023-1-IS01-KA220-VET-000158090</a:t>
            </a:r>
            <a:endParaRPr sz="2000" b="1" i="0" u="none" strike="noStrike" cap="non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oppins SemiBold"/>
              <a:buNone/>
            </a:pPr>
            <a:r>
              <a:rPr lang="en-GB" sz="3600"/>
              <a:t>Θεωρία Εξισορρόπησης και Αξιολογήσεις Χώρου Εργασίας</a:t>
            </a:r>
            <a:endParaRPr/>
          </a:p>
        </p:txBody>
      </p:sp>
      <p:sp>
        <p:nvSpPr>
          <p:cNvPr id="284" name="Google Shape;28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285" name="Google Shape;28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286" name="Google Shape;28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pic>
        <p:nvPicPr>
          <p:cNvPr id="287" name="Google Shape;287;p1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173" y="1689667"/>
            <a:ext cx="2884463" cy="432681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2"/>
          <p:cNvSpPr txBox="1"/>
          <p:nvPr/>
        </p:nvSpPr>
        <p:spPr>
          <a:xfrm>
            <a:off x="953935" y="6016486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Εικόνα AI που δημιουργήθηκε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9" name="Google Shape;289;p12"/>
          <p:cNvGrpSpPr/>
          <p:nvPr/>
        </p:nvGrpSpPr>
        <p:grpSpPr>
          <a:xfrm>
            <a:off x="4460703" y="1331159"/>
            <a:ext cx="7197898" cy="4555291"/>
            <a:chOff x="4460702" y="1331159"/>
            <a:chExt cx="7573327" cy="5384720"/>
          </a:xfrm>
        </p:grpSpPr>
        <p:pic>
          <p:nvPicPr>
            <p:cNvPr id="290" name="Google Shape;290;p12" descr="preencoded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60702" y="1331159"/>
              <a:ext cx="560903" cy="560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2"/>
            <p:cNvSpPr/>
            <p:nvPr/>
          </p:nvSpPr>
          <p:spPr>
            <a:xfrm>
              <a:off x="4460702" y="2116376"/>
              <a:ext cx="7573327" cy="3365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142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 dirty="0" err="1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Βε</a:t>
              </a:r>
              <a:r>
                <a:rPr lang="en-GB" sz="1750" b="0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βαιωθείτε ότι η θεωρητική γνώση συνδέεται άμεσα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142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 dirty="0" err="1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σε</a:t>
              </a:r>
              <a:r>
                <a:rPr lang="en-GB" sz="1750" b="0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εργ</a:t>
              </a:r>
              <a:r>
                <a:rPr lang="en-GB" sz="1750" b="0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ασίες στο χώρο εργασίας.</a:t>
              </a:r>
              <a:endParaRPr sz="1750" b="0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292" name="Google Shape;292;p12" descr="preencoded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60702" y="3126026"/>
              <a:ext cx="560903" cy="560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12"/>
            <p:cNvSpPr/>
            <p:nvPr/>
          </p:nvSpPr>
          <p:spPr>
            <a:xfrm>
              <a:off x="4460702" y="3911243"/>
              <a:ext cx="7573327" cy="673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142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Αξιολογήστε την ικανότητα των εκπαιδευομένων να εφαρμόζουν ό,τι έχουν μάθει στην τάξη σε σενάρια πραγματικού κόσμου.</a:t>
              </a:r>
              <a:endParaRPr sz="175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294" name="Google Shape;294;p12" descr="preencoded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460702" y="5257483"/>
              <a:ext cx="560903" cy="560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2"/>
            <p:cNvSpPr/>
            <p:nvPr/>
          </p:nvSpPr>
          <p:spPr>
            <a:xfrm>
              <a:off x="4460702" y="6042700"/>
              <a:ext cx="7573327" cy="673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142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Χρησιμοποιήστε τόσο άμεση παρατήρηση όσο και στοχαστικές συζητήσεις για να αξιολογήσετε την πρακτική εφαρμογή.</a:t>
              </a:r>
              <a:endParaRPr sz="175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3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Η Τελική Ανάθεση</a:t>
            </a:r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grpSp>
        <p:nvGrpSpPr>
          <p:cNvPr id="304" name="Google Shape;304;p13"/>
          <p:cNvGrpSpPr/>
          <p:nvPr/>
        </p:nvGrpSpPr>
        <p:grpSpPr>
          <a:xfrm>
            <a:off x="720923" y="2121408"/>
            <a:ext cx="10440388" cy="3337048"/>
            <a:chOff x="863798" y="3648551"/>
            <a:chExt cx="12676704" cy="1898795"/>
          </a:xfrm>
        </p:grpSpPr>
        <p:sp>
          <p:nvSpPr>
            <p:cNvPr id="305" name="Google Shape;305;p13"/>
            <p:cNvSpPr/>
            <p:nvPr/>
          </p:nvSpPr>
          <p:spPr>
            <a:xfrm>
              <a:off x="863798" y="3648551"/>
              <a:ext cx="3870603" cy="350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Ολοκληρωμένη Αξιολόγηση</a:t>
              </a:r>
              <a:endParaRPr sz="22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3798" y="4150179"/>
              <a:ext cx="6150300" cy="7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Η τελική εργασία θα πρέπει να είναι μια ολοκληρωμένη αξιολόγηση τόσο της θεωρίας όσο και της πράξης.</a:t>
              </a:r>
              <a:endParaRPr sz="19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7390209" y="4032937"/>
              <a:ext cx="6150293" cy="740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342900" marR="0" lvl="0" indent="-34290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Char char="•"/>
              </a:pPr>
              <a:r>
                <a:rPr lang="en-GB" sz="1900" b="0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Δημιουργήστε ένα επιχειρηματικό σχέδιο φιλοξενίας που ενσωματώνει δεξιότητες από όλες τις ενότητες.</a:t>
              </a:r>
              <a:endParaRPr sz="19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7368285" y="4807015"/>
              <a:ext cx="6150293" cy="740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342900" marR="0" lvl="0" indent="-34290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Char char="•"/>
              </a:pPr>
              <a:r>
                <a:rPr lang="en-GB" sz="1900" b="0" i="0" u="none" strike="noStrike" cap="none" dirty="0" err="1" smtClean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Eμ</a:t>
              </a:r>
              <a:r>
                <a:rPr lang="en-GB" sz="1900" b="0" i="0" u="none" strike="noStrike" cap="none" dirty="0" smtClean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πειρία </a:t>
              </a:r>
              <a:r>
                <a:rPr lang="en-GB" sz="1900" b="0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και διδάγματα που αποκτήθηκαν κατά τη διάρκεια της πρακτικής άσκησης και του μαθήματος.</a:t>
              </a:r>
              <a:endParaRPr sz="1900" b="0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7390208" y="3648551"/>
              <a:ext cx="2804874" cy="350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Παραδείγματα</a:t>
              </a:r>
              <a:endParaRPr sz="22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Δημιουργία τελικών εργασιών</a:t>
            </a:r>
            <a:endParaRPr/>
          </a:p>
        </p:txBody>
      </p:sp>
      <p:sp>
        <p:nvSpPr>
          <p:cNvPr id="315" name="Google Shape;31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16" name="Google Shape;31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317" name="Google Shape;31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grpSp>
        <p:nvGrpSpPr>
          <p:cNvPr id="318" name="Google Shape;318;p14"/>
          <p:cNvGrpSpPr/>
          <p:nvPr/>
        </p:nvGrpSpPr>
        <p:grpSpPr>
          <a:xfrm>
            <a:off x="838199" y="1690688"/>
            <a:ext cx="10115145" cy="4145908"/>
            <a:chOff x="838200" y="1690688"/>
            <a:chExt cx="7556540" cy="3596997"/>
          </a:xfrm>
        </p:grpSpPr>
        <p:sp>
          <p:nvSpPr>
            <p:cNvPr id="319" name="Google Shape;319;p14"/>
            <p:cNvSpPr/>
            <p:nvPr/>
          </p:nvSpPr>
          <p:spPr>
            <a:xfrm>
              <a:off x="838200" y="1690688"/>
              <a:ext cx="3664863" cy="2047994"/>
            </a:xfrm>
            <a:prstGeom prst="roundRect">
              <a:avLst>
                <a:gd name="adj" fmla="val 4652"/>
              </a:avLst>
            </a:prstGeom>
            <a:solidFill>
              <a:srgbClr val="D6F5EE"/>
            </a:solidFill>
            <a:ln w="9525" cap="flat" cmpd="sng">
              <a:solidFill>
                <a:srgbClr val="BCDB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1072634" y="1925122"/>
              <a:ext cx="2835235" cy="354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333F70"/>
                  </a:solidFill>
                  <a:latin typeface="Unbounded"/>
                  <a:ea typeface="Unbounded"/>
                  <a:cs typeface="Unbounded"/>
                  <a:sym typeface="Unbounded"/>
                </a:rPr>
                <a:t>Οδηγίες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1072634" y="2415541"/>
              <a:ext cx="3195995" cy="1088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33F70"/>
                  </a:solidFill>
                  <a:latin typeface="Open Sans"/>
                  <a:ea typeface="Open Sans"/>
                  <a:cs typeface="Open Sans"/>
                  <a:sym typeface="Open Sans"/>
                </a:rPr>
                <a:t>Συνεργαστείτε για να σχεδιάσετε μια τελική εργασία για τους συμμετέχοντες μετά την πρακτική άσκηση.</a:t>
              </a:r>
              <a:endParaRPr sz="1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4729877" y="1690688"/>
              <a:ext cx="3664863" cy="2047994"/>
            </a:xfrm>
            <a:prstGeom prst="roundRect">
              <a:avLst>
                <a:gd name="adj" fmla="val 4652"/>
              </a:avLst>
            </a:prstGeom>
            <a:solidFill>
              <a:srgbClr val="D6F5EE"/>
            </a:solidFill>
            <a:ln w="9525" cap="flat" cmpd="sng">
              <a:solidFill>
                <a:srgbClr val="BCDB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4964311" y="1925122"/>
              <a:ext cx="2835235" cy="354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333F70"/>
                  </a:solidFill>
                  <a:latin typeface="Unbounded"/>
                  <a:ea typeface="Unbounded"/>
                  <a:cs typeface="Unbounded"/>
                  <a:sym typeface="Unbounded"/>
                </a:rPr>
                <a:t>Ευθυγραμμία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4964311" y="2415541"/>
              <a:ext cx="3195995" cy="1088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33F70"/>
                  </a:solidFill>
                  <a:latin typeface="Open Sans"/>
                  <a:ea typeface="Open Sans"/>
                  <a:cs typeface="Open Sans"/>
                  <a:sym typeface="Open Sans"/>
                </a:rPr>
                <a:t>Εξασφαλίστε ευθυγράμμιση με τους στόχους του μαθήματος και τις προσδοκίες στο χώρο εργασίας.</a:t>
              </a:r>
              <a:endParaRPr sz="1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838200" y="3965496"/>
              <a:ext cx="7556421" cy="1322189"/>
            </a:xfrm>
            <a:prstGeom prst="roundRect">
              <a:avLst>
                <a:gd name="adj" fmla="val 7205"/>
              </a:avLst>
            </a:prstGeom>
            <a:solidFill>
              <a:srgbClr val="D6F5EE"/>
            </a:solidFill>
            <a:ln w="9525" cap="flat" cmpd="sng">
              <a:solidFill>
                <a:srgbClr val="BCDB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1072634" y="4199930"/>
              <a:ext cx="3473053" cy="354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333F70"/>
                  </a:solidFill>
                  <a:latin typeface="Unbounded"/>
                  <a:ea typeface="Unbounded"/>
                  <a:cs typeface="Unbounded"/>
                  <a:sym typeface="Unbounded"/>
                </a:rPr>
                <a:t>Βασικά ζητήματα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1072634" y="4690349"/>
              <a:ext cx="7087553" cy="3629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33F70"/>
                  </a:solidFill>
                  <a:latin typeface="Open Sans"/>
                  <a:ea typeface="Open Sans"/>
                  <a:cs typeface="Open Sans"/>
                  <a:sym typeface="Open Sans"/>
                </a:rPr>
                <a:t>Εστιάστε στη συνάφεια, τη σαφήνεια και τη δικαιοσύνη.</a:t>
              </a:r>
              <a:endParaRPr sz="1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Αξιολόγηση με Κουίζ</a:t>
            </a:r>
            <a:endParaRPr/>
          </a:p>
        </p:txBody>
      </p:sp>
      <p:sp>
        <p:nvSpPr>
          <p:cNvPr id="350" name="Google Shape;35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51" name="Google Shape;35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352" name="Google Shape;35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pic>
        <p:nvPicPr>
          <p:cNvPr id="353" name="Google Shape;353;p1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3769" y="1790873"/>
            <a:ext cx="2976861" cy="4465292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6"/>
          <p:cNvSpPr txBox="1"/>
          <p:nvPr/>
        </p:nvSpPr>
        <p:spPr>
          <a:xfrm>
            <a:off x="8493769" y="6256165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Εικόνα AI που δημιουργήθηκε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6"/>
          <p:cNvSpPr/>
          <p:nvPr/>
        </p:nvSpPr>
        <p:spPr>
          <a:xfrm>
            <a:off x="453746" y="1690688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6" name="Google Shape;356;p16"/>
          <p:cNvSpPr/>
          <p:nvPr/>
        </p:nvSpPr>
        <p:spPr>
          <a:xfrm>
            <a:off x="667106" y="1799987"/>
            <a:ext cx="128588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1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sz="265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7" name="Google Shape;357;p16"/>
          <p:cNvSpPr/>
          <p:nvPr/>
        </p:nvSpPr>
        <p:spPr>
          <a:xfrm>
            <a:off x="1278016" y="1440234"/>
            <a:ext cx="2782729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 err="1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Ενίσχυση</a:t>
            </a:r>
            <a:r>
              <a:rPr lang="en-GB" sz="2200" b="1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2200" b="1" i="0" u="none" strike="noStrike" cap="none" dirty="0" err="1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της</a:t>
            </a:r>
            <a:r>
              <a:rPr lang="en-GB" sz="2200" b="1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2200" b="1" i="0" u="none" strike="noStrike" cap="none" dirty="0" err="1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Μάθησης</a:t>
            </a:r>
            <a:endParaRPr sz="22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8" name="Google Shape;358;p16"/>
          <p:cNvSpPr/>
          <p:nvPr/>
        </p:nvSpPr>
        <p:spPr>
          <a:xfrm>
            <a:off x="1255871" y="2189321"/>
            <a:ext cx="2782729" cy="111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Τα τακτικά κουίζ βοηθούν τους εκπαιδευόμενους να διατηρήσουν τις θεωρητικές έννοιες.</a:t>
            </a:r>
            <a:endParaRPr sz="19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9" name="Google Shape;359;p16"/>
          <p:cNvSpPr/>
          <p:nvPr/>
        </p:nvSpPr>
        <p:spPr>
          <a:xfrm>
            <a:off x="4285416" y="1690688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0" name="Google Shape;360;p16"/>
          <p:cNvSpPr/>
          <p:nvPr/>
        </p:nvSpPr>
        <p:spPr>
          <a:xfrm>
            <a:off x="4465438" y="1799987"/>
            <a:ext cx="195263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1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sz="265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1" name="Google Shape;361;p16"/>
          <p:cNvSpPr/>
          <p:nvPr/>
        </p:nvSpPr>
        <p:spPr>
          <a:xfrm>
            <a:off x="5075317" y="1449348"/>
            <a:ext cx="2782729" cy="701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 err="1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Ευθυγράμμιση</a:t>
            </a:r>
            <a:r>
              <a:rPr lang="en-GB" sz="2200" b="1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2200" b="1" i="0" u="none" strike="noStrike" cap="none" dirty="0" err="1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με</a:t>
            </a:r>
            <a:r>
              <a:rPr lang="en-GB" sz="2200" b="1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2200" b="1" i="0" u="none" strike="noStrike" cap="none" dirty="0" err="1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Ενότητες</a:t>
            </a:r>
            <a:endParaRPr sz="22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2" name="Google Shape;362;p16"/>
          <p:cNvSpPr/>
          <p:nvPr/>
        </p:nvSpPr>
        <p:spPr>
          <a:xfrm>
            <a:off x="5075317" y="2262981"/>
            <a:ext cx="2782729" cy="1480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 dirty="0" err="1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Δομήστε</a:t>
            </a:r>
            <a:r>
              <a:rPr lang="en-GB" sz="1900" b="0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900" b="0" i="0" u="none" strike="noStrike" cap="none" dirty="0" err="1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κουίζ</a:t>
            </a:r>
            <a:r>
              <a:rPr lang="en-GB" sz="1900" b="0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900" b="0" i="0" u="none" strike="noStrike" cap="none" dirty="0" err="1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γι</a:t>
            </a:r>
            <a:r>
              <a:rPr lang="en-GB" sz="1900" b="0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α την κάλυψη θεμάτων όπως η καθαριότητα του χώρου εργασίας και οι λειτουργίες τροφίμων και ποτών.</a:t>
            </a:r>
            <a:endParaRPr sz="19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3" name="Google Shape;363;p16"/>
          <p:cNvSpPr/>
          <p:nvPr/>
        </p:nvSpPr>
        <p:spPr>
          <a:xfrm>
            <a:off x="453746" y="4545092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4" name="Google Shape;364;p16"/>
          <p:cNvSpPr/>
          <p:nvPr/>
        </p:nvSpPr>
        <p:spPr>
          <a:xfrm>
            <a:off x="633412" y="4654391"/>
            <a:ext cx="195858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1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265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5" name="Google Shape;365;p16"/>
          <p:cNvSpPr/>
          <p:nvPr/>
        </p:nvSpPr>
        <p:spPr>
          <a:xfrm>
            <a:off x="1255871" y="4545092"/>
            <a:ext cx="2804874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Παρέχετε σχόλια</a:t>
            </a:r>
            <a:endParaRPr sz="2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6" name="Google Shape;366;p16"/>
          <p:cNvSpPr/>
          <p:nvPr/>
        </p:nvSpPr>
        <p:spPr>
          <a:xfrm>
            <a:off x="1255871" y="5043726"/>
            <a:ext cx="6614279" cy="74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 dirty="0" err="1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Δώστε</a:t>
            </a:r>
            <a:r>
              <a:rPr lang="en-GB" sz="1900" b="0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900" b="0" i="0" u="none" strike="noStrike" cap="none" dirty="0" err="1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άμεσ</a:t>
            </a:r>
            <a:r>
              <a:rPr lang="en-GB" sz="1900" b="0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α σχόλια και ενθαρρύνετε τη συζήτηση για να βελτιώσετε την κατανόηση.</a:t>
            </a:r>
            <a:endParaRPr sz="19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8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Πρακτική Εφαρμογή</a:t>
            </a:r>
            <a:endParaRPr/>
          </a:p>
        </p:txBody>
      </p:sp>
      <p:sp>
        <p:nvSpPr>
          <p:cNvPr id="396" name="Google Shape;39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97" name="Google Shape;39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398" name="Google Shape;39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pic>
        <p:nvPicPr>
          <p:cNvPr id="399" name="Google Shape;399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861" y="1690688"/>
            <a:ext cx="2830573" cy="424585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8"/>
          <p:cNvSpPr txBox="1"/>
          <p:nvPr/>
        </p:nvSpPr>
        <p:spPr>
          <a:xfrm>
            <a:off x="953936" y="5936547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Εικόνα AI που δημιουργήθηκε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1" name="Google Shape;401;p18"/>
          <p:cNvGrpSpPr/>
          <p:nvPr/>
        </p:nvGrpSpPr>
        <p:grpSpPr>
          <a:xfrm>
            <a:off x="4647724" y="1690688"/>
            <a:ext cx="6986557" cy="4245859"/>
            <a:chOff x="4647724" y="1690688"/>
            <a:chExt cx="7468552" cy="5745004"/>
          </a:xfrm>
        </p:grpSpPr>
        <p:pic>
          <p:nvPicPr>
            <p:cNvPr id="402" name="Google Shape;402;p18" descr="preencoded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47724" y="1690688"/>
              <a:ext cx="1196816" cy="191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8"/>
            <p:cNvSpPr/>
            <p:nvPr/>
          </p:nvSpPr>
          <p:spPr>
            <a:xfrm>
              <a:off x="6203498" y="1930008"/>
              <a:ext cx="4398600" cy="35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00002E"/>
                  </a:solidFill>
                  <a:latin typeface="Poppins"/>
                  <a:ea typeface="Poppins"/>
                  <a:cs typeface="Poppins"/>
                  <a:sym typeface="Poppins"/>
                </a:rPr>
                <a:t>Δομημένες Αξιολογήσεις</a:t>
              </a:r>
              <a:endParaRPr sz="22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04" name="Google Shape;404;p18"/>
            <p:cNvSpPr/>
            <p:nvPr/>
          </p:nvSpPr>
          <p:spPr>
            <a:xfrm>
              <a:off x="6203503" y="2425509"/>
              <a:ext cx="5912700" cy="76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16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50"/>
                <a:buFont typeface="Arial"/>
                <a:buNone/>
              </a:pPr>
              <a:r>
                <a:rPr lang="en-GB" sz="1850" b="0" i="0" u="none" strike="noStrike" cap="none">
                  <a:solidFill>
                    <a:srgbClr val="00002E"/>
                  </a:solidFill>
                  <a:latin typeface="Poppins"/>
                  <a:ea typeface="Poppins"/>
                  <a:cs typeface="Poppins"/>
                  <a:sym typeface="Poppins"/>
                </a:rPr>
                <a:t>Συνδυάστε τους ελέγχους θεωρητικών γνώσεων με τις πρακτικές αξιολογήσεις δεξιοτήτων.</a:t>
              </a:r>
              <a:endParaRPr sz="185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405" name="Google Shape;405;p18" descr="preencoded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47724" y="3605689"/>
              <a:ext cx="1196816" cy="191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6" name="Google Shape;406;p18"/>
            <p:cNvSpPr/>
            <p:nvPr/>
          </p:nvSpPr>
          <p:spPr>
            <a:xfrm>
              <a:off x="6203497" y="3845006"/>
              <a:ext cx="4398600" cy="35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00002E"/>
                  </a:solidFill>
                  <a:latin typeface="Poppins"/>
                  <a:ea typeface="Poppins"/>
                  <a:cs typeface="Poppins"/>
                  <a:sym typeface="Poppins"/>
                </a:rPr>
                <a:t>Κτίριο Εμπιστοσύνης</a:t>
              </a:r>
              <a:endParaRPr sz="22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07" name="Google Shape;407;p18"/>
            <p:cNvSpPr/>
            <p:nvPr/>
          </p:nvSpPr>
          <p:spPr>
            <a:xfrm>
              <a:off x="6203513" y="4340543"/>
              <a:ext cx="5912763" cy="766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16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50"/>
                <a:buFont typeface="Arial"/>
                <a:buNone/>
              </a:pPr>
              <a:r>
                <a:rPr lang="en-GB" sz="1850" b="0" i="0" u="none" strike="noStrike" cap="none">
                  <a:solidFill>
                    <a:srgbClr val="00002E"/>
                  </a:solidFill>
                  <a:latin typeface="Poppins"/>
                  <a:ea typeface="Poppins"/>
                  <a:cs typeface="Poppins"/>
                  <a:sym typeface="Poppins"/>
                </a:rPr>
                <a:t>Προωθήστε την αυτοπεποίθηση μέσω θετικών</a:t>
              </a:r>
              <a:endParaRPr sz="185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16216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50"/>
                <a:buFont typeface="Arial"/>
                <a:buNone/>
              </a:pPr>
              <a:r>
                <a:rPr lang="en-GB" sz="1850" b="0" i="0" u="none" strike="noStrike" cap="none">
                  <a:solidFill>
                    <a:srgbClr val="00002E"/>
                  </a:solidFill>
                  <a:latin typeface="Poppins"/>
                  <a:ea typeface="Poppins"/>
                  <a:cs typeface="Poppins"/>
                  <a:sym typeface="Poppins"/>
                </a:rPr>
                <a:t>ενίσχυση και εποικοδομητική ανατροφοδότηση.</a:t>
              </a:r>
              <a:endParaRPr sz="185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408" name="Google Shape;408;p18" descr="preencoded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647724" y="5520691"/>
              <a:ext cx="1196816" cy="191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9" name="Google Shape;409;p18"/>
            <p:cNvSpPr/>
            <p:nvPr/>
          </p:nvSpPr>
          <p:spPr>
            <a:xfrm>
              <a:off x="6203498" y="5760004"/>
              <a:ext cx="4185300" cy="35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00002E"/>
                  </a:solidFill>
                  <a:latin typeface="Poppins"/>
                  <a:ea typeface="Poppins"/>
                  <a:cs typeface="Poppins"/>
                  <a:sym typeface="Poppins"/>
                </a:rPr>
                <a:t>Ετοιμότητα βιομηχανίας</a:t>
              </a:r>
              <a:endParaRPr sz="22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10" name="Google Shape;410;p18"/>
            <p:cNvSpPr/>
            <p:nvPr/>
          </p:nvSpPr>
          <p:spPr>
            <a:xfrm>
              <a:off x="6203513" y="6255544"/>
              <a:ext cx="5912763" cy="766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16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50"/>
                <a:buFont typeface="Arial"/>
                <a:buNone/>
              </a:pPr>
              <a:r>
                <a:rPr lang="en-GB" sz="1850" b="0" i="0" u="none" strike="noStrike" cap="none">
                  <a:solidFill>
                    <a:srgbClr val="00002E"/>
                  </a:solidFill>
                  <a:latin typeface="Poppins"/>
                  <a:ea typeface="Poppins"/>
                  <a:cs typeface="Poppins"/>
                  <a:sym typeface="Poppins"/>
                </a:rPr>
                <a:t>Προετοιμάστε τους συμμετέχοντες για σενάρια πραγματικού κόσμου στον τομέα της φιλοξενίας.</a:t>
              </a:r>
              <a:endParaRPr sz="185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 dirty="0" smtClean="0"/>
              <a:t>Συμβουλευτική κατά την εκπαίδευση στο χώρο εργασίας</a:t>
            </a:r>
            <a:endParaRPr dirty="0"/>
          </a:p>
        </p:txBody>
      </p:sp>
      <p:sp>
        <p:nvSpPr>
          <p:cNvPr id="177" name="Google Shape;17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178" name="Google Shape;17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179" name="Google Shape;17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pic>
        <p:nvPicPr>
          <p:cNvPr id="180" name="Google Shape;180;p6"/>
          <p:cNvPicPr preferRelativeResize="0"/>
          <p:nvPr/>
        </p:nvPicPr>
        <p:blipFill rotWithShape="1">
          <a:blip r:embed="rId3">
            <a:alphaModFix/>
          </a:blip>
          <a:srcRect t="70054" b="-78076"/>
          <a:stretch/>
        </p:blipFill>
        <p:spPr>
          <a:xfrm>
            <a:off x="-10359" y="4180401"/>
            <a:ext cx="12212718" cy="692393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6"/>
          <p:cNvSpPr txBox="1"/>
          <p:nvPr/>
        </p:nvSpPr>
        <p:spPr>
          <a:xfrm>
            <a:off x="9982200" y="4010003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α AI που δημιουργήθηκε χρησιμοποιώντας το Gamma.app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6"/>
          <p:cNvGrpSpPr/>
          <p:nvPr/>
        </p:nvGrpSpPr>
        <p:grpSpPr>
          <a:xfrm>
            <a:off x="463733" y="1690688"/>
            <a:ext cx="11323455" cy="1401739"/>
            <a:chOff x="463731" y="1690688"/>
            <a:chExt cx="12910441" cy="1289803"/>
          </a:xfrm>
        </p:grpSpPr>
        <p:sp>
          <p:nvSpPr>
            <p:cNvPr id="183" name="Google Shape;183;p6"/>
            <p:cNvSpPr/>
            <p:nvPr/>
          </p:nvSpPr>
          <p:spPr>
            <a:xfrm>
              <a:off x="463731" y="1690699"/>
              <a:ext cx="50832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Υποστήριξη Εκπαιδευομένων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463748" y="2100437"/>
              <a:ext cx="6150300" cy="37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 dirty="0" err="1" smtClean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Συμ</a:t>
              </a:r>
              <a:r>
                <a:rPr lang="en-GB" sz="1900" b="0" i="0" u="none" strike="noStrike" cap="none" dirty="0" smtClean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βουλευτική </a:t>
              </a:r>
              <a:r>
                <a:rPr lang="el-GR" sz="1900" dirty="0" smtClean="0">
                  <a:solidFill>
                    <a:srgbClr val="3D3838"/>
                  </a:solidFill>
                </a:rPr>
                <a:t>για αντιμετώπιση </a:t>
              </a:r>
              <a:r>
                <a:rPr lang="el-GR" sz="1900" dirty="0" err="1" smtClean="0">
                  <a:solidFill>
                    <a:srgbClr val="3D3838"/>
                  </a:solidFill>
                </a:rPr>
                <a:t>προκλησεων</a:t>
              </a:r>
              <a:r>
                <a:rPr lang="el-GR" sz="1900" dirty="0" smtClean="0">
                  <a:solidFill>
                    <a:srgbClr val="3D3838"/>
                  </a:solidFill>
                </a:rPr>
                <a:t>.</a:t>
              </a:r>
              <a:endParaRPr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63748" y="2240091"/>
              <a:ext cx="6150300" cy="7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 dirty="0" smtClean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Στόχος είναι να</a:t>
              </a:r>
              <a:r>
                <a:rPr lang="en-GB" sz="1900" b="0" i="0" u="none" strike="noStrike" cap="none" dirty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προσφέρει καθοδήγηση σχετικά με τις τεχνικές μελέτης, τη διαχείριση χρόνου και τον προγραμματισμό σταδιοδρομίας.</a:t>
              </a:r>
              <a:endParaRPr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7223879" y="1690688"/>
              <a:ext cx="2804874" cy="350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Προσιτότητα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7223878" y="2083369"/>
              <a:ext cx="6150294" cy="740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 dirty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Ένα σαφές χρονοδιάγραμμα και σημεία επαφής για </a:t>
              </a:r>
              <a:r>
                <a:rPr lang="en-GB" sz="1900" b="0" i="0" u="none" strike="noStrike" cap="none" dirty="0" smtClean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πρόσβαση</a:t>
              </a:r>
              <a:r>
                <a:rPr lang="el-GR" sz="1900" b="0" i="0" u="none" strike="noStrike" cap="none" dirty="0" smtClean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 σε </a:t>
              </a:r>
              <a:r>
                <a:rPr lang="el-GR" sz="1900" b="0" i="0" u="none" strike="noStrike" cap="none" dirty="0" err="1" smtClean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συμβουλετικές</a:t>
              </a:r>
              <a:r>
                <a:rPr lang="el-GR" sz="1900" b="0" i="0" u="none" strike="noStrike" cap="none" dirty="0" smtClean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 συνεδρίες</a:t>
              </a:r>
            </a:p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dirty="0" smtClean="0">
                  <a:solidFill>
                    <a:srgbClr val="3D3838"/>
                  </a:solidFill>
                </a:rPr>
                <a:t>Ο </a:t>
              </a:r>
              <a:r>
                <a:rPr lang="en-GB" sz="1900" dirty="0" smtClean="0">
                  <a:solidFill>
                    <a:srgbClr val="3D3838"/>
                  </a:solidFill>
                </a:rPr>
                <a:t>ρόλος του </a:t>
              </a:r>
              <a:r>
                <a:rPr lang="en-GB" sz="1900" dirty="0" err="1" smtClean="0">
                  <a:solidFill>
                    <a:srgbClr val="3D3838"/>
                  </a:solidFill>
                </a:rPr>
                <a:t>εκ</a:t>
              </a:r>
              <a:r>
                <a:rPr lang="en-GB" sz="1900" dirty="0" smtClean="0">
                  <a:solidFill>
                    <a:srgbClr val="3D3838"/>
                  </a:solidFill>
                </a:rPr>
                <a:t>παιδευτή </a:t>
              </a:r>
              <a:r>
                <a:rPr lang="en-GB" sz="1900" dirty="0" smtClean="0">
                  <a:solidFill>
                    <a:srgbClr val="3D3838"/>
                  </a:solidFill>
                </a:rPr>
                <a:t>και </a:t>
              </a:r>
              <a:r>
                <a:rPr lang="en-GB" sz="1900" dirty="0" smtClean="0">
                  <a:solidFill>
                    <a:srgbClr val="3D3838"/>
                  </a:solidFill>
                </a:rPr>
                <a:t>του συντονιστή </a:t>
              </a:r>
              <a:r>
                <a:rPr lang="en-GB" sz="1900" dirty="0" smtClean="0">
                  <a:solidFill>
                    <a:srgbClr val="3D3838"/>
                  </a:solidFill>
                </a:rPr>
                <a:t>στο </a:t>
              </a:r>
              <a:r>
                <a:rPr lang="en-GB" sz="1900" dirty="0" smtClean="0">
                  <a:solidFill>
                    <a:srgbClr val="3D3838"/>
                  </a:solidFill>
                </a:rPr>
                <a:t>χώρο εργασίας πρέπει να είναι σαφής</a:t>
              </a:r>
              <a:r>
                <a:rPr lang="en-GB" sz="1900" b="0" i="0" u="none" strike="noStrike" cap="none" dirty="0" smtClean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Διατήρηση ενεργών συμμετεχόντων</a:t>
            </a:r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pic>
        <p:nvPicPr>
          <p:cNvPr id="215" name="Google Shape;215;p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287" y="1699241"/>
            <a:ext cx="2887225" cy="433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8"/>
          <p:cNvSpPr txBox="1"/>
          <p:nvPr/>
        </p:nvSpPr>
        <p:spPr>
          <a:xfrm>
            <a:off x="496735" y="1444467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Εικόνα AI που δημιουργήθηκε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8"/>
          <p:cNvSpPr/>
          <p:nvPr/>
        </p:nvSpPr>
        <p:spPr>
          <a:xfrm>
            <a:off x="4038600" y="1990124"/>
            <a:ext cx="3584853" cy="2102763"/>
          </a:xfrm>
          <a:prstGeom prst="roundRect">
            <a:avLst>
              <a:gd name="adj" fmla="val 1761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8" name="Google Shape;218;p8"/>
          <p:cNvSpPr/>
          <p:nvPr/>
        </p:nvSpPr>
        <p:spPr>
          <a:xfrm>
            <a:off x="4285416" y="2095595"/>
            <a:ext cx="33381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 err="1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Δι</a:t>
            </a:r>
            <a:r>
              <a:rPr lang="en-GB" sz="2200" b="1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αδραστικές συνεδρίες</a:t>
            </a:r>
            <a:endParaRPr sz="22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9" name="Google Shape;219;p8"/>
          <p:cNvSpPr/>
          <p:nvPr/>
        </p:nvSpPr>
        <p:spPr>
          <a:xfrm>
            <a:off x="4285415" y="2535651"/>
            <a:ext cx="3338037" cy="111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Προσελκύστε τους εκπαιδευόμενους μέσω του παιχνιδιού ρόλων, των ομαδικών συζητήσεων και των προσομοιώσεων.</a:t>
            </a:r>
            <a:endParaRPr sz="16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0" name="Google Shape;220;p8"/>
          <p:cNvSpPr/>
          <p:nvPr/>
        </p:nvSpPr>
        <p:spPr>
          <a:xfrm>
            <a:off x="7870270" y="1990124"/>
            <a:ext cx="3584853" cy="2102763"/>
          </a:xfrm>
          <a:prstGeom prst="roundRect">
            <a:avLst>
              <a:gd name="adj" fmla="val 1761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1" name="Google Shape;221;p8"/>
          <p:cNvSpPr/>
          <p:nvPr/>
        </p:nvSpPr>
        <p:spPr>
          <a:xfrm>
            <a:off x="8117086" y="2106198"/>
            <a:ext cx="3236714" cy="238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200" b="1" i="0" u="none" strike="noStrike" cap="none" dirty="0" smtClean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Ξεκάθαρες</a:t>
            </a:r>
            <a:r>
              <a:rPr lang="en-GB" sz="2200" b="1" i="0" u="none" strike="noStrike" cap="none" dirty="0" smtClean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2200" b="1" i="0" u="none" strike="noStrike" cap="none" dirty="0" err="1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Προσδοκίες</a:t>
            </a:r>
            <a:endParaRPr sz="22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2" name="Google Shape;222;p8"/>
          <p:cNvSpPr/>
          <p:nvPr/>
        </p:nvSpPr>
        <p:spPr>
          <a:xfrm>
            <a:off x="8153400" y="2538035"/>
            <a:ext cx="3200400" cy="111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Θέστε σαφείς προσδοκίες για ενεργό συμμετοχή τόσο σε θεωρητικές όσο και σε πρακτικές ενότητες.</a:t>
            </a:r>
            <a:endParaRPr sz="16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3" name="Google Shape;223;p8"/>
          <p:cNvSpPr/>
          <p:nvPr/>
        </p:nvSpPr>
        <p:spPr>
          <a:xfrm>
            <a:off x="4038600" y="4339703"/>
            <a:ext cx="7416403" cy="1362432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4" name="Google Shape;224;p8"/>
          <p:cNvSpPr/>
          <p:nvPr/>
        </p:nvSpPr>
        <p:spPr>
          <a:xfrm>
            <a:off x="4285415" y="4460611"/>
            <a:ext cx="5671383" cy="25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 err="1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Αν</a:t>
            </a:r>
            <a:r>
              <a:rPr lang="en-GB" sz="2200" b="1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αγνώριση και επιβράβευση</a:t>
            </a:r>
            <a:endParaRPr sz="22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5" name="Google Shape;225;p8"/>
          <p:cNvSpPr/>
          <p:nvPr/>
        </p:nvSpPr>
        <p:spPr>
          <a:xfrm>
            <a:off x="4285416" y="4917768"/>
            <a:ext cx="6922770" cy="37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600" b="0" i="0" u="none" strike="noStrike" cap="none" dirty="0" smtClean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Αναγνωρίζω</a:t>
            </a:r>
            <a:r>
              <a:rPr lang="en-GB" sz="1600" b="0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και επιβραβεύστε τη συνεπή δέσμευση για την οικοδόμηση κινήτρων.</a:t>
            </a:r>
            <a:endParaRPr sz="16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oppins SemiBold"/>
              <a:buNone/>
            </a:pPr>
            <a:r>
              <a:rPr lang="en-GB" sz="3600"/>
              <a:t>Σημασία της έγκαιρης προσέλευσης</a:t>
            </a:r>
            <a:endParaRPr/>
          </a:p>
        </p:txBody>
      </p:sp>
      <p:sp>
        <p:nvSpPr>
          <p:cNvPr id="194" name="Google Shape;19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195" name="Google Shape;19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196" name="Google Shape;19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sp>
        <p:nvSpPr>
          <p:cNvPr id="197" name="Google Shape;197;p7"/>
          <p:cNvSpPr txBox="1"/>
          <p:nvPr/>
        </p:nvSpPr>
        <p:spPr>
          <a:xfrm>
            <a:off x="9448800" y="1642824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Εικόνες AI που δημιουργούνται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735" y="2054263"/>
            <a:ext cx="3176262" cy="196303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7"/>
          <p:cNvSpPr/>
          <p:nvPr/>
        </p:nvSpPr>
        <p:spPr>
          <a:xfrm>
            <a:off x="409458" y="4222151"/>
            <a:ext cx="36870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000" b="1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Δέσμευση</a:t>
            </a:r>
            <a:r>
              <a:rPr lang="en-GB" sz="2000" b="1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και </a:t>
            </a:r>
            <a:r>
              <a:rPr lang="en-GB" sz="2000" b="1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Δέσμευση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7"/>
          <p:cNvSpPr/>
          <p:nvPr/>
        </p:nvSpPr>
        <p:spPr>
          <a:xfrm>
            <a:off x="351735" y="4541306"/>
            <a:ext cx="31764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Η </a:t>
            </a:r>
            <a:r>
              <a:rPr lang="en-GB" sz="16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συμμετοχή</a:t>
            </a: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κατα</a:t>
            </a:r>
            <a:r>
              <a:rPr lang="en-GB" sz="16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δεικνύει</a:t>
            </a: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6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την</a:t>
            </a: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α</a:t>
            </a:r>
            <a:r>
              <a:rPr lang="en-GB" sz="16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φοσίωση</a:t>
            </a: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6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των</a:t>
            </a: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6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συμμετεχόντων</a:t>
            </a: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6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στη</a:t>
            </a: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6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μάθηση</a:t>
            </a: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και </a:t>
            </a:r>
            <a:r>
              <a:rPr lang="en-GB" sz="16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την</a:t>
            </a: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6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ενεργό</a:t>
            </a: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6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συμμετοχή</a:t>
            </a: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9014" y="2066523"/>
            <a:ext cx="3176355" cy="196312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7"/>
          <p:cNvSpPr/>
          <p:nvPr/>
        </p:nvSpPr>
        <p:spPr>
          <a:xfrm>
            <a:off x="4239014" y="4178486"/>
            <a:ext cx="3553691" cy="13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Δι</a:t>
            </a:r>
            <a:r>
              <a:rPr lang="en-GB" sz="2200" b="1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ατήρηση της προόδου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7"/>
          <p:cNvSpPr/>
          <p:nvPr/>
        </p:nvSpPr>
        <p:spPr>
          <a:xfrm>
            <a:off x="4198990" y="4533650"/>
            <a:ext cx="340069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Η α</a:t>
            </a:r>
            <a:r>
              <a:rPr lang="en-GB" sz="16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κρί</a:t>
            </a: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βεια και η τακτική παρακολούθηση είναι καθοριστικής σημασίας για την τήρηση του προγράμματος </a:t>
            </a:r>
            <a:r>
              <a:rPr lang="en-GB" sz="1600" b="0" i="0" u="none" strike="noStrike" cap="none" dirty="0" smtClean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coaching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2987" y="2066523"/>
            <a:ext cx="3176355" cy="196312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"/>
          <p:cNvSpPr/>
          <p:nvPr/>
        </p:nvSpPr>
        <p:spPr>
          <a:xfrm>
            <a:off x="7997769" y="4029649"/>
            <a:ext cx="38586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Υπ</a:t>
            </a:r>
            <a:r>
              <a:rPr lang="en-GB" sz="2200" b="1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οστήριξη</a:t>
            </a:r>
            <a:r>
              <a:rPr lang="en-GB" sz="2200" b="1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Απ</a:t>
            </a:r>
            <a:r>
              <a:rPr lang="en-GB" sz="2200" b="1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όντων</a:t>
            </a:r>
            <a:r>
              <a:rPr lang="en-GB" sz="2200" b="1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200" b="1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Εκ</a:t>
            </a:r>
            <a:r>
              <a:rPr lang="en-GB" sz="2200" b="1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παιδευομένων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7"/>
          <p:cNvSpPr/>
          <p:nvPr/>
        </p:nvSpPr>
        <p:spPr>
          <a:xfrm>
            <a:off x="7997769" y="4751798"/>
            <a:ext cx="31764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Εφ</a:t>
            </a: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αρμόστε ένα σύστημα ειδοποίησης και υποστήριξης των εκπαιδευόμενων που </a:t>
            </a:r>
            <a:r>
              <a:rPr lang="en-GB" sz="1600" b="0" i="0" u="none" strike="noStrike" cap="none" dirty="0" smtClean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απουσιάζουν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9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Ερωτήσεις για τον εργοδότη</a:t>
            </a:r>
            <a:endParaRPr/>
          </a:p>
        </p:txBody>
      </p:sp>
      <p:sp>
        <p:nvSpPr>
          <p:cNvPr id="417" name="Google Shape;41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Ο συμμετέχων ακολούθησε τις οδηγίες;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Έκανε ο συμμετέχων προσπάθεια να κάνει καλά τη δουλειά;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Ο συμμετέχων εμφανίστηκε για τις εργασίες στην ώρα του;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Θα σκεφτόσασταν να προσλάβετε τον συμμετέχοντα;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Εάν ναι, γιατί;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Εάν όχι, γιατί όχι;</a:t>
            </a:r>
            <a:endParaRPr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Σχόλια;</a:t>
            </a:r>
            <a:endParaRPr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sp>
        <p:nvSpPr>
          <p:cNvPr id="418" name="Google Shape;4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419" name="Google Shape;41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420" name="Google Shape;42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 dirty="0" smtClean="0"/>
              <a:t>Σύναψη:</a:t>
            </a:r>
            <a:br>
              <a:rPr lang="en-GB" dirty="0" smtClean="0"/>
            </a:br>
            <a:r>
              <a:rPr lang="en-GB" dirty="0" smtClean="0"/>
              <a:t>Αρμοδιότητ</a:t>
            </a:r>
            <a:r>
              <a:rPr lang="el-GR" dirty="0" err="1" smtClean="0"/>
              <a:t>ες</a:t>
            </a:r>
            <a:endParaRPr dirty="0"/>
          </a:p>
        </p:txBody>
      </p:sp>
      <p:sp>
        <p:nvSpPr>
          <p:cNvPr id="158" name="Google Shape;15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pic>
        <p:nvPicPr>
          <p:cNvPr id="161" name="Google Shape;161;p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4547" y="1864519"/>
            <a:ext cx="2878667" cy="431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5"/>
          <p:cNvSpPr txBox="1"/>
          <p:nvPr/>
        </p:nvSpPr>
        <p:spPr>
          <a:xfrm>
            <a:off x="8794547" y="6182519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Εικόνα AI που δημιουργήθηκε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5"/>
          <p:cNvSpPr/>
          <p:nvPr/>
        </p:nvSpPr>
        <p:spPr>
          <a:xfrm>
            <a:off x="747443" y="1690688"/>
            <a:ext cx="3584853" cy="2453402"/>
          </a:xfrm>
          <a:prstGeom prst="roundRect">
            <a:avLst>
              <a:gd name="adj" fmla="val 1509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1004825" y="1865472"/>
            <a:ext cx="3091220" cy="701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Τα</a:t>
            </a:r>
            <a:r>
              <a:rPr lang="en-GB" sz="2200" b="1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κτικές</a:t>
            </a:r>
            <a:r>
              <a:rPr lang="en-GB" sz="2200" b="1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200" b="1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Αξιολογήσεις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1004845" y="2237602"/>
            <a:ext cx="3091200" cy="1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Αξιολογήστε</a:t>
            </a:r>
            <a:r>
              <a:rPr lang="en-GB" sz="19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9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εάν</a:t>
            </a:r>
            <a:r>
              <a:rPr lang="en-GB" sz="19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9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οι</a:t>
            </a:r>
            <a:r>
              <a:rPr lang="en-GB" sz="19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9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εκ</a:t>
            </a:r>
            <a:r>
              <a:rPr lang="en-GB" sz="19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παιδευόμενοι κατανοούν τις ικανότητες που περιγράφονται στις </a:t>
            </a:r>
            <a:r>
              <a:rPr lang="en-GB" sz="1900" b="0" i="0" u="none" strike="noStrike" cap="none" dirty="0" smtClean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ενότητες</a:t>
            </a:r>
            <a:r>
              <a:rPr lang="el-GR" sz="1900" b="0" i="0" u="none" strike="noStrike" cap="none" dirty="0" smtClean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4568547" y="1690688"/>
            <a:ext cx="3584853" cy="2453402"/>
          </a:xfrm>
          <a:prstGeom prst="roundRect">
            <a:avLst>
              <a:gd name="adj" fmla="val 1509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4826679" y="1759376"/>
            <a:ext cx="2883813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Μα</a:t>
            </a:r>
            <a:r>
              <a:rPr lang="en-GB" sz="2200" b="1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θησι</a:t>
            </a:r>
            <a:r>
              <a:rPr lang="en-GB" sz="2200" b="1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ακοί Στόχοι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5"/>
          <p:cNvSpPr/>
          <p:nvPr/>
        </p:nvSpPr>
        <p:spPr>
          <a:xfrm>
            <a:off x="4826679" y="2178703"/>
            <a:ext cx="3091220" cy="111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Χρησιμο</a:t>
            </a:r>
            <a:r>
              <a:rPr lang="en-GB" sz="19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ποιήστε τους μαθησιακούς στόχους </a:t>
            </a:r>
            <a:r>
              <a:rPr lang="en-GB" sz="1900" b="0" i="0" u="none" strike="noStrike" cap="none" dirty="0" smtClean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ως </a:t>
            </a:r>
            <a:r>
              <a:rPr lang="en-GB" sz="19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σημεία αναφοράς για την αξιολόγηση.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748193" y="4390906"/>
            <a:ext cx="7416403" cy="1593334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5"/>
          <p:cNvSpPr/>
          <p:nvPr/>
        </p:nvSpPr>
        <p:spPr>
          <a:xfrm>
            <a:off x="995010" y="4637724"/>
            <a:ext cx="5791870" cy="350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Δέσμευση</a:t>
            </a:r>
            <a:r>
              <a:rPr lang="en-GB" sz="2200" b="1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200" b="1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Συμμετεχόντων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995009" y="5043152"/>
            <a:ext cx="6922770" cy="37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8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Συμμετέχετε</a:t>
            </a:r>
            <a:r>
              <a:rPr lang="en-GB" sz="18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 err="1" smtClean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σε</a:t>
            </a:r>
            <a:r>
              <a:rPr lang="en-GB" sz="1800" b="0" i="0" u="none" strike="noStrike" cap="none" dirty="0" smtClean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συζητήσεις για να επιβεβαιώσετε την κατανόησή </a:t>
            </a:r>
            <a:r>
              <a:rPr lang="en-GB" sz="1800" b="0" i="0" u="none" strike="noStrike" cap="none" dirty="0" smtClean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τ</a:t>
            </a:r>
            <a:r>
              <a:rPr lang="el-GR" sz="1800" b="0" i="0" u="none" strike="noStrike" cap="none" dirty="0" smtClean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ων συμμετεχόντων</a:t>
            </a:r>
            <a:r>
              <a:rPr lang="en-GB" sz="1800" b="0" i="0" u="none" strike="noStrike" cap="none" dirty="0" smtClean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Εισαγωγή στις Αξιολογήσεις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99" name="Google Shape;99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838200" y="1690688"/>
            <a:ext cx="10515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Αυτό</a:t>
            </a:r>
            <a:r>
              <a:rPr lang="el-GR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l-GR" sz="18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το </a:t>
            </a:r>
            <a:r>
              <a:rPr lang="en-GB" sz="1800" b="0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μέρος</a:t>
            </a:r>
            <a:r>
              <a:rPr lang="en-GB" sz="1800" b="0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800" b="0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της εκπαίδευσης θα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να διερευνήσει μεθόδους για την παρακολούθηση και την αξιολόγηση της απόδοσης και των επιδόσεων των εκπαιδευομένων.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838200" y="2665612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051560" y="2774911"/>
            <a:ext cx="128588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1640325" y="2665612"/>
            <a:ext cx="3557945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Απόκτηση Ικανοτήτων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640325" y="3164246"/>
            <a:ext cx="3697129" cy="74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Αξιολογήστε εάν οι συμμετέχοντες αποκτούν ικανότητα.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5584270" y="2665612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5764292" y="2774911"/>
            <a:ext cx="195263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6386394" y="2665612"/>
            <a:ext cx="2804874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Πόροι υποστήριξης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6386394" y="3164246"/>
            <a:ext cx="3697129" cy="74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Συζητήστε τη διαθεσιμότητα συμβούλων εργασίας και σπουδών.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838200" y="4429047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1017866" y="4538346"/>
            <a:ext cx="195858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1640325" y="4429047"/>
            <a:ext cx="2804874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Έγκαιρη προσέλευση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640325" y="4927681"/>
            <a:ext cx="3697129" cy="74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Τονίστε τη σημασία της έγκαιρης παρουσίας των συμμετεχόντων.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5584270" y="4429047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5747624" y="4538346"/>
            <a:ext cx="228481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6386394" y="4429047"/>
            <a:ext cx="2853571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Ενεργή Συμμετοχή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6386394" y="4927681"/>
            <a:ext cx="3697129" cy="74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Συζητήστε τη σημασία της διατήρησης ενεργών συμμετεχόντων.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hteck 1"/>
          <p:cNvSpPr/>
          <p:nvPr/>
        </p:nvSpPr>
        <p:spPr>
          <a:xfrm rot="20117988">
            <a:off x="-1003861" y="2928805"/>
            <a:ext cx="141997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de-DE" sz="4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Χρήση</a:t>
            </a:r>
            <a:r>
              <a:rPr lang="de-DE" sz="4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l-GR" sz="4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για Σκοπούς Εκπαίδευσης Εκπαιδευτών</a:t>
            </a:r>
            <a:endParaRPr lang="de-DE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1"/>
          <p:cNvSpPr txBox="1">
            <a:spLocks noGrp="1"/>
          </p:cNvSpPr>
          <p:nvPr>
            <p:ph type="body" idx="1"/>
          </p:nvPr>
        </p:nvSpPr>
        <p:spPr>
          <a:xfrm>
            <a:off x="831850" y="4394391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en-GB"/>
              <a:t>Το περιεχόμενο αναπτύχθηκε από την MSS – Miðstöð símenntunar á Suðurnesjum (www.mss.is).</a:t>
            </a:r>
            <a:endParaRPr/>
          </a:p>
        </p:txBody>
      </p:sp>
      <p:sp>
        <p:nvSpPr>
          <p:cNvPr id="439" name="Google Shape;439;p21"/>
          <p:cNvSpPr/>
          <p:nvPr/>
        </p:nvSpPr>
        <p:spPr>
          <a:xfrm>
            <a:off x="2842703" y="1613892"/>
            <a:ext cx="649389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GB" sz="54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ΕΥΧΑΡΙΣΤΩ ΓΙΑ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GB" sz="54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ΤΗΝ ΠΡΟΣΟΧΗ ΣΑΣ!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441" name="Google Shape;44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442" name="Google Shape;44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sp>
        <p:nvSpPr>
          <p:cNvPr id="443" name="Google Shape;443;p21"/>
          <p:cNvSpPr/>
          <p:nvPr/>
        </p:nvSpPr>
        <p:spPr>
          <a:xfrm>
            <a:off x="388353" y="858293"/>
            <a:ext cx="50177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https://jobreadyproject.eu/</a:t>
            </a:r>
            <a:endParaRPr sz="3000" b="1" i="0" u="none" strike="noStrike" cap="non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44" name="Google Shape;444;p21" descr="Miðstöð símenntunar á Suðurnesjum | Fjölmennt - Símenntunar og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6364" y="5277586"/>
            <a:ext cx="2345635" cy="1580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Σκοπός των Αξιολογήσεων</a:t>
            </a:r>
            <a:endParaRPr/>
          </a:p>
        </p:txBody>
      </p:sp>
      <p:sp>
        <p:nvSpPr>
          <p:cNvPr id="122" name="Google Shape;1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123" name="Google Shape;1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124" name="Google Shape;1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pic>
        <p:nvPicPr>
          <p:cNvPr id="125" name="Google Shape;125;p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690688"/>
            <a:ext cx="29718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"/>
          <p:cNvSpPr txBox="1"/>
          <p:nvPr/>
        </p:nvSpPr>
        <p:spPr>
          <a:xfrm>
            <a:off x="664595" y="1321356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α AI που δημιουργήθηκε χρησιμοποιώντας το Gamma.app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" name="Google Shape;127;p3"/>
          <p:cNvGrpSpPr/>
          <p:nvPr/>
        </p:nvGrpSpPr>
        <p:grpSpPr>
          <a:xfrm>
            <a:off x="4445199" y="1567577"/>
            <a:ext cx="5853834" cy="4382998"/>
            <a:chOff x="6350198" y="1874044"/>
            <a:chExt cx="7416403" cy="5552956"/>
          </a:xfrm>
        </p:grpSpPr>
        <p:pic>
          <p:nvPicPr>
            <p:cNvPr id="128" name="Google Shape;128;p3" descr="preencoded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50198" y="1874044"/>
              <a:ext cx="616982" cy="6169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3"/>
            <p:cNvSpPr/>
            <p:nvPr/>
          </p:nvSpPr>
          <p:spPr>
            <a:xfrm>
              <a:off x="6350198" y="2737842"/>
              <a:ext cx="7416403" cy="370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Αξιολογήστε εάν οι συμμετέχοντες πληρούν τους μαθησιακούς στόχους.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0" name="Google Shape;130;p3" descr="preencoded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50198" y="3848457"/>
              <a:ext cx="616982" cy="6169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" name="Google Shape;131;p3"/>
            <p:cNvSpPr/>
            <p:nvPr/>
          </p:nvSpPr>
          <p:spPr>
            <a:xfrm>
              <a:off x="6350198" y="4712256"/>
              <a:ext cx="7416403" cy="370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Προσδιορίστε περιοχές όπου απαιτείται πρόσθετη υποστήριξη ή εστίαση.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2" name="Google Shape;132;p3" descr="preencoded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50198" y="5822871"/>
              <a:ext cx="616982" cy="6169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Google Shape;133;p3"/>
            <p:cNvSpPr/>
            <p:nvPr/>
          </p:nvSpPr>
          <p:spPr>
            <a:xfrm>
              <a:off x="6350198" y="6686669"/>
              <a:ext cx="7416403" cy="740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Μετρήστε την ισορροπία μεταξύ της απόκτησης γνώσης και της εφαρμογής στον πραγματικό κόσμο.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Αποτελεσματική Αξιολόγηση</a:t>
            </a:r>
            <a:endParaRPr/>
          </a:p>
        </p:txBody>
      </p:sp>
      <p:sp>
        <p:nvSpPr>
          <p:cNvPr id="139" name="Google Shape;13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140" name="Google Shape;14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141" name="Google Shape;14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142" name="Google Shape;142;p4"/>
          <p:cNvSpPr txBox="1"/>
          <p:nvPr/>
        </p:nvSpPr>
        <p:spPr>
          <a:xfrm>
            <a:off x="838199" y="1398274"/>
            <a:ext cx="886947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Η απ</a:t>
            </a:r>
            <a:r>
              <a:rPr lang="en-GB" sz="18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οτελεσμ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ατική αξιολόγηση των εκπαιδευομένων διασφαλίζει ότι αποκτούν τις ικανότητες που απαιτούνται για την επιτυχία στον τομέα της φιλοξενίας. </a:t>
            </a:r>
            <a:r>
              <a:rPr lang="en-GB" sz="18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Αυτή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η </a:t>
            </a:r>
            <a:r>
              <a:rPr lang="en-GB" sz="18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ενότητ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α παρέχει στους εκπαιδευτές ένα σαφές πλαίσιο για την παρακολούθηση και την αξιολόγηση της προόδου των συμμετεχόντων, εξισορροπώντας τη θεωρητική γνώση με την πρακτική εφαρμογή.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 txBox="1"/>
          <p:nvPr/>
        </p:nvSpPr>
        <p:spPr>
          <a:xfrm>
            <a:off x="860449" y="2892432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Εικόνες AI που δημιουργούνται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199" y="3299503"/>
            <a:ext cx="2645388" cy="163493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"/>
          <p:cNvSpPr/>
          <p:nvPr/>
        </p:nvSpPr>
        <p:spPr>
          <a:xfrm>
            <a:off x="838199" y="4963007"/>
            <a:ext cx="29514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000" b="1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Λίστες</a:t>
            </a:r>
            <a:r>
              <a:rPr lang="en-GB" sz="2000" b="1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b="1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ελέγχου</a:t>
            </a:r>
            <a:r>
              <a:rPr lang="en-GB" sz="2000" b="1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και </a:t>
            </a:r>
            <a:r>
              <a:rPr lang="en-GB" sz="2000" b="1" i="0" u="none" strike="noStrike" cap="none" dirty="0" smtClean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Rubrics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"/>
          <p:cNvSpPr/>
          <p:nvPr/>
        </p:nvSpPr>
        <p:spPr>
          <a:xfrm>
            <a:off x="838199" y="5503057"/>
            <a:ext cx="2645388" cy="151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 err="1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Χρησιμο</a:t>
            </a: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ποιήστε λίστες ελέγχου </a:t>
            </a:r>
            <a:r>
              <a:rPr lang="en-GB" sz="1600" b="0" i="0" u="none" strike="noStrike" cap="none" dirty="0" smtClean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για αξιολ</a:t>
            </a:r>
            <a:r>
              <a:rPr lang="el-GR" sz="1600" b="0" i="0" u="none" strike="noStrike" cap="none" dirty="0" err="1" smtClean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όγηση</a:t>
            </a:r>
            <a:r>
              <a:rPr lang="el-GR" sz="1600" b="0" i="0" u="none" strike="noStrike" cap="none" dirty="0" smtClean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3267" y="3272710"/>
            <a:ext cx="2645466" cy="163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4"/>
          <p:cNvSpPr/>
          <p:nvPr/>
        </p:nvSpPr>
        <p:spPr>
          <a:xfrm>
            <a:off x="4221126" y="5092875"/>
            <a:ext cx="4099914" cy="19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 err="1" smtClean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Αν</a:t>
            </a:r>
            <a:r>
              <a:rPr lang="en-GB" sz="2200" b="1" i="0" u="none" strike="noStrike" cap="none" dirty="0" smtClean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ατροφοδότηση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4221126" y="5439404"/>
            <a:ext cx="3932274" cy="483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Ενσωματώστε συνεχή ανατροφοδότηση για να ενθαρρύνετε τη συνεχή βελτίωση.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8334" y="3226306"/>
            <a:ext cx="2645466" cy="163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8708325" y="5062625"/>
            <a:ext cx="34836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0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Συνιστώσες Αξιολόγησης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8708334" y="5387988"/>
            <a:ext cx="3364604" cy="483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Οι αξιολογήσεις περιλαμβάνουν κουίζ, πρακτικές αξιολογήσεις και μια τελική εργασία.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Στρατηγικές Αξιολόγησης</a:t>
            </a:r>
            <a:endParaRPr/>
          </a:p>
        </p:txBody>
      </p:sp>
      <p:sp>
        <p:nvSpPr>
          <p:cNvPr id="372" name="Google Shape;37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73" name="Google Shape;37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374" name="Google Shape;37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375" name="Google Shape;375;p17"/>
          <p:cNvSpPr/>
          <p:nvPr/>
        </p:nvSpPr>
        <p:spPr>
          <a:xfrm>
            <a:off x="767305" y="1792167"/>
            <a:ext cx="22860" cy="3773805"/>
          </a:xfrm>
          <a:prstGeom prst="roundRect">
            <a:avLst>
              <a:gd name="adj" fmla="val 1302920"/>
            </a:avLst>
          </a:prstGeom>
          <a:solidFill>
            <a:srgbClr val="000000">
              <a:alpha val="745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6" name="Google Shape;376;p17"/>
          <p:cNvSpPr/>
          <p:nvPr/>
        </p:nvSpPr>
        <p:spPr>
          <a:xfrm>
            <a:off x="979236" y="2227460"/>
            <a:ext cx="694968" cy="22860"/>
          </a:xfrm>
          <a:prstGeom prst="roundRect">
            <a:avLst>
              <a:gd name="adj" fmla="val 1302920"/>
            </a:avLst>
          </a:prstGeom>
          <a:solidFill>
            <a:srgbClr val="2D4D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7" name="Google Shape;377;p17"/>
          <p:cNvSpPr/>
          <p:nvPr/>
        </p:nvSpPr>
        <p:spPr>
          <a:xfrm>
            <a:off x="555374" y="2015529"/>
            <a:ext cx="446723" cy="446723"/>
          </a:xfrm>
          <a:prstGeom prst="roundRect">
            <a:avLst>
              <a:gd name="adj" fmla="val 66674"/>
            </a:avLst>
          </a:prstGeom>
          <a:solidFill>
            <a:srgbClr val="F3F3FF"/>
          </a:solidFill>
          <a:ln w="22850" cap="flat" cmpd="sng">
            <a:solidFill>
              <a:srgbClr val="2D4D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8" name="Google Shape;378;p17"/>
          <p:cNvSpPr/>
          <p:nvPr/>
        </p:nvSpPr>
        <p:spPr>
          <a:xfrm>
            <a:off x="694677" y="2098753"/>
            <a:ext cx="168116" cy="28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sz="2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9" name="Google Shape;379;p17"/>
          <p:cNvSpPr/>
          <p:nvPr/>
        </p:nvSpPr>
        <p:spPr>
          <a:xfrm>
            <a:off x="1870776" y="1990645"/>
            <a:ext cx="2336006" cy="29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Διαφορετικές Μέθοδοι</a:t>
            </a:r>
            <a:endParaRPr sz="18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0" name="Google Shape;380;p17"/>
          <p:cNvSpPr/>
          <p:nvPr/>
        </p:nvSpPr>
        <p:spPr>
          <a:xfrm>
            <a:off x="1870776" y="2401648"/>
            <a:ext cx="8505232" cy="5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GB" sz="155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Χρησιμοποιήστε διάφορες τεχνικές αξιολόγησης για να καλύψετε διαφορετικά στυλ μάθησης.</a:t>
            </a:r>
            <a:endParaRPr sz="155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1" name="Google Shape;381;p17"/>
          <p:cNvSpPr/>
          <p:nvPr/>
        </p:nvSpPr>
        <p:spPr>
          <a:xfrm>
            <a:off x="979236" y="3551554"/>
            <a:ext cx="694968" cy="22860"/>
          </a:xfrm>
          <a:prstGeom prst="roundRect">
            <a:avLst>
              <a:gd name="adj" fmla="val 1302920"/>
            </a:avLst>
          </a:prstGeom>
          <a:solidFill>
            <a:srgbClr val="018C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2" name="Google Shape;382;p17"/>
          <p:cNvSpPr/>
          <p:nvPr/>
        </p:nvSpPr>
        <p:spPr>
          <a:xfrm>
            <a:off x="555374" y="3339623"/>
            <a:ext cx="446723" cy="446723"/>
          </a:xfrm>
          <a:prstGeom prst="roundRect">
            <a:avLst>
              <a:gd name="adj" fmla="val 66674"/>
            </a:avLst>
          </a:prstGeom>
          <a:solidFill>
            <a:srgbClr val="F3F3FF"/>
          </a:solidFill>
          <a:ln w="22850" cap="flat" cmpd="sng">
            <a:solidFill>
              <a:srgbClr val="018C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3" name="Google Shape;383;p17"/>
          <p:cNvSpPr/>
          <p:nvPr/>
        </p:nvSpPr>
        <p:spPr>
          <a:xfrm>
            <a:off x="694677" y="3422847"/>
            <a:ext cx="168116" cy="28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sz="2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4" name="Google Shape;384;p17"/>
          <p:cNvSpPr/>
          <p:nvPr/>
        </p:nvSpPr>
        <p:spPr>
          <a:xfrm>
            <a:off x="1870776" y="3314739"/>
            <a:ext cx="2336006" cy="29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Αυτοαξιολόγηση</a:t>
            </a:r>
            <a:endParaRPr sz="18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5" name="Google Shape;385;p17"/>
          <p:cNvSpPr/>
          <p:nvPr/>
        </p:nvSpPr>
        <p:spPr>
          <a:xfrm>
            <a:off x="1870776" y="3751460"/>
            <a:ext cx="9483024" cy="29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GB" sz="155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Ενθαρρύνετε την κριτική σκέψη μέσω της αυτοαξιολόγησης και της ανατροφοδότησης από τους συνομηλίκους.</a:t>
            </a:r>
            <a:endParaRPr sz="155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6" name="Google Shape;386;p17"/>
          <p:cNvSpPr/>
          <p:nvPr/>
        </p:nvSpPr>
        <p:spPr>
          <a:xfrm>
            <a:off x="979236" y="4875648"/>
            <a:ext cx="694968" cy="22860"/>
          </a:xfrm>
          <a:prstGeom prst="roundRect">
            <a:avLst>
              <a:gd name="adj" fmla="val 1302920"/>
            </a:avLst>
          </a:prstGeom>
          <a:solidFill>
            <a:srgbClr val="DA33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7" name="Google Shape;387;p17"/>
          <p:cNvSpPr/>
          <p:nvPr/>
        </p:nvSpPr>
        <p:spPr>
          <a:xfrm>
            <a:off x="555374" y="4663717"/>
            <a:ext cx="446723" cy="446723"/>
          </a:xfrm>
          <a:prstGeom prst="roundRect">
            <a:avLst>
              <a:gd name="adj" fmla="val 66674"/>
            </a:avLst>
          </a:prstGeom>
          <a:solidFill>
            <a:srgbClr val="F3F3FF"/>
          </a:solidFill>
          <a:ln w="22850" cap="flat" cmpd="sng">
            <a:solidFill>
              <a:srgbClr val="DA33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8" name="Google Shape;388;p17"/>
          <p:cNvSpPr/>
          <p:nvPr/>
        </p:nvSpPr>
        <p:spPr>
          <a:xfrm>
            <a:off x="694677" y="4746941"/>
            <a:ext cx="168116" cy="28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2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9" name="Google Shape;389;p17"/>
          <p:cNvSpPr/>
          <p:nvPr/>
        </p:nvSpPr>
        <p:spPr>
          <a:xfrm>
            <a:off x="1870776" y="4638833"/>
            <a:ext cx="2336006" cy="29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Απόδειξη με έγγραφα</a:t>
            </a:r>
            <a:endParaRPr sz="18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0" name="Google Shape;390;p17"/>
          <p:cNvSpPr/>
          <p:nvPr/>
        </p:nvSpPr>
        <p:spPr>
          <a:xfrm>
            <a:off x="1870776" y="5002370"/>
            <a:ext cx="85280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GB" sz="155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Διατηρήστε λεπτομερή αρχεία για να παρακολουθείτε την πρόοδο και να προσδιορίζετε τις μαθησιακές τάσεις.</a:t>
            </a:r>
            <a:endParaRPr sz="155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5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 dirty="0" err="1"/>
              <a:t>Πρ</a:t>
            </a:r>
            <a:r>
              <a:rPr lang="en-GB" dirty="0"/>
              <a:t>ακτικές συμβουλές για εκπαιδευτές</a:t>
            </a:r>
            <a:endParaRPr dirty="0"/>
          </a:p>
        </p:txBody>
      </p:sp>
      <p:sp>
        <p:nvSpPr>
          <p:cNvPr id="333" name="Google Shape;3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34" name="Google Shape;3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pic>
        <p:nvPicPr>
          <p:cNvPr id="336" name="Google Shape;336;p1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3400" y="1860218"/>
            <a:ext cx="2830559" cy="4245838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5"/>
          <p:cNvSpPr txBox="1"/>
          <p:nvPr/>
        </p:nvSpPr>
        <p:spPr>
          <a:xfrm>
            <a:off x="8016472" y="6110129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Εικόνα AI που δημιουργήθηκε χρησιμοποιώντας το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8" name="Google Shape;338;p15"/>
          <p:cNvGrpSpPr/>
          <p:nvPr/>
        </p:nvGrpSpPr>
        <p:grpSpPr>
          <a:xfrm>
            <a:off x="838200" y="1560278"/>
            <a:ext cx="7315200" cy="4245838"/>
            <a:chOff x="790813" y="1893808"/>
            <a:chExt cx="8347834" cy="5422583"/>
          </a:xfrm>
        </p:grpSpPr>
        <p:pic>
          <p:nvPicPr>
            <p:cNvPr id="339" name="Google Shape;339;p15" descr="preencoded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0813" y="1893808"/>
              <a:ext cx="564833" cy="5648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0" name="Google Shape;340;p15"/>
            <p:cNvSpPr/>
            <p:nvPr/>
          </p:nvSpPr>
          <p:spPr>
            <a:xfrm>
              <a:off x="790813" y="2471036"/>
              <a:ext cx="8191577" cy="302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142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 dirty="0" err="1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Χρησιμο</a:t>
              </a:r>
              <a:r>
                <a:rPr lang="en-GB" sz="1750" b="0" i="0" u="none" strike="noStrike" cap="none" dirty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ποιήστε διαφορετικές μεθόδους αξιολόγησης για να καλύψετε </a:t>
              </a:r>
              <a:r>
                <a:rPr lang="en-GB" sz="1750" b="0" i="0" u="none" strike="noStrike" cap="none" dirty="0" smtClean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διαφορετικ</a:t>
              </a:r>
              <a:r>
                <a:rPr lang="el-GR" sz="1750" b="0" i="0" u="none" strike="noStrike" cap="none" dirty="0" smtClean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ά</a:t>
              </a:r>
              <a:r>
                <a:rPr lang="el-GR" dirty="0" smtClean="0"/>
                <a:t> </a:t>
              </a:r>
              <a:r>
                <a:rPr lang="en-GB" sz="1750" b="0" i="0" u="none" strike="noStrike" cap="none" dirty="0" err="1" smtClean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στυλ</a:t>
              </a:r>
              <a:r>
                <a:rPr lang="en-GB" sz="1750" b="0" i="0" u="none" strike="noStrike" cap="none" dirty="0" smtClean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και α</a:t>
              </a:r>
              <a:r>
                <a:rPr lang="en-GB" sz="1750" b="0" i="0" u="none" strike="noStrike" cap="none" dirty="0" err="1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νάγκες</a:t>
              </a:r>
              <a:r>
                <a:rPr lang="en-GB" sz="1750" b="0" i="0" u="none" strike="noStrike" cap="none" dirty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μάθησης</a:t>
              </a:r>
              <a:r>
                <a:rPr lang="en-GB" sz="1750" b="0" i="0" u="none" strike="noStrike" cap="none" dirty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1" name="Google Shape;341;p15" descr="preencoded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0813" y="3701296"/>
              <a:ext cx="564833" cy="5648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p15"/>
            <p:cNvSpPr/>
            <p:nvPr/>
          </p:nvSpPr>
          <p:spPr>
            <a:xfrm>
              <a:off x="790813" y="4491990"/>
              <a:ext cx="8191577" cy="677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142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 dirty="0" err="1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Ενθ</a:t>
              </a:r>
              <a:r>
                <a:rPr lang="en-GB" sz="1750" b="0" i="0" u="none" strike="noStrike" cap="none" dirty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αρρύνετε την αυτοαξιολόγηση και την ανατροφοδότηση από ομοτίμους για να ενθαρρύνετε την κριτική σκέψη και τη συνεργασία.</a:t>
              </a:r>
              <a:endParaRPr sz="1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3" name="Google Shape;343;p15" descr="preencoded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0813" y="5847755"/>
              <a:ext cx="564833" cy="5648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p15"/>
            <p:cNvSpPr/>
            <p:nvPr/>
          </p:nvSpPr>
          <p:spPr>
            <a:xfrm>
              <a:off x="790813" y="6638449"/>
              <a:ext cx="8347834" cy="677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142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 dirty="0" err="1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Τεκμηριώστε</a:t>
              </a:r>
              <a:r>
                <a:rPr lang="en-GB" sz="1750" b="0" i="0" u="none" strike="noStrike" cap="none" dirty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διεξοδικά</a:t>
              </a:r>
              <a:r>
                <a:rPr lang="en-GB" sz="1750" b="0" i="0" u="none" strike="noStrike" cap="none" dirty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τις</a:t>
              </a:r>
              <a:r>
                <a:rPr lang="en-GB" sz="1750" b="0" i="0" u="none" strike="noStrike" cap="none" dirty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 α</a:t>
              </a:r>
              <a:r>
                <a:rPr lang="en-GB" sz="1750" b="0" i="0" u="none" strike="noStrike" cap="none" dirty="0" err="1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ξιολογήσεις</a:t>
              </a:r>
              <a:r>
                <a:rPr lang="en-GB" sz="1750" b="0" i="0" u="none" strike="noStrike" cap="none" dirty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1750" b="0" i="0" u="none" strike="noStrike" cap="none" dirty="0" err="1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γι</a:t>
              </a:r>
              <a:r>
                <a:rPr lang="en-GB" sz="1750" b="0" i="0" u="none" strike="noStrike" cap="none" dirty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α την παρακολούθηση της προόδου και τον εντοπισμό των τάσεων μεταξύ των συμμετεχόντων.</a:t>
              </a:r>
              <a:endParaRPr sz="1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Εξισορρόπηση εξάσκησης και κουίζ</a:t>
            </a:r>
            <a:endParaRPr/>
          </a:p>
        </p:txBody>
      </p:sp>
      <p:sp>
        <p:nvSpPr>
          <p:cNvPr id="255" name="Google Shape;25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256" name="Google Shape;25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257" name="Google Shape;25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pic>
        <p:nvPicPr>
          <p:cNvPr id="258" name="Google Shape;25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235" y="1690688"/>
            <a:ext cx="375920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0"/>
          <p:cNvSpPr txBox="1"/>
          <p:nvPr/>
        </p:nvSpPr>
        <p:spPr>
          <a:xfrm>
            <a:off x="4969565" y="2565507"/>
            <a:ext cx="6096000" cy="540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Clr>
                <a:srgbClr val="3D3838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Η ισορροπία μεταξύ πρακτικών και θεωρητικών αξιολογήσεων είναι ζωτικής σημασίας για την ολοκληρωμένη μάθηση.</a:t>
            </a: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0" name="Google Shape;260;p10"/>
          <p:cNvSpPr txBox="1"/>
          <p:nvPr/>
        </p:nvSpPr>
        <p:spPr>
          <a:xfrm>
            <a:off x="4969565" y="3688161"/>
            <a:ext cx="6096000" cy="75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Clr>
                <a:srgbClr val="3D3838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Για παράδειγμα, το 60% του βάρους της αξιολόγησης θα πρέπει να κατανέμεται σε πρακτικές εργασίες, ενώ το 40% ανατίθεται σε κουίζ και θεωρητικές αξιολογήσεις.</a:t>
            </a: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1" name="Google Shape;261;p10"/>
          <p:cNvSpPr txBox="1"/>
          <p:nvPr/>
        </p:nvSpPr>
        <p:spPr>
          <a:xfrm>
            <a:off x="4969565" y="4860801"/>
            <a:ext cx="6096000" cy="540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Clr>
                <a:srgbClr val="3D3838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Το υπόλοιπο μπορεί να προσαρμοστεί με βάση την απόδοση και τις ανάγκες των συμμετεχόντων.</a:t>
            </a: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Αξιολόγηση κατά τη διάρκεια της πρακτικής</a:t>
            </a:r>
            <a:endParaRPr/>
          </a:p>
        </p:txBody>
      </p:sp>
      <p:sp>
        <p:nvSpPr>
          <p:cNvPr id="231" name="Google Shape;23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232" name="Google Shape;23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Τρόπος παρακολούθησης και αξιολόγησης της απόδοσης και των επιδόσεων των εκπαιδευομένων</a:t>
            </a:r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grpSp>
        <p:nvGrpSpPr>
          <p:cNvPr id="234" name="Google Shape;234;p9"/>
          <p:cNvGrpSpPr/>
          <p:nvPr/>
        </p:nvGrpSpPr>
        <p:grpSpPr>
          <a:xfrm>
            <a:off x="501316" y="1864894"/>
            <a:ext cx="11832922" cy="3938519"/>
            <a:chOff x="346440" y="1690688"/>
            <a:chExt cx="13895842" cy="5351978"/>
          </a:xfrm>
        </p:grpSpPr>
        <p:sp>
          <p:nvSpPr>
            <p:cNvPr id="235" name="Google Shape;235;p9"/>
            <p:cNvSpPr/>
            <p:nvPr/>
          </p:nvSpPr>
          <p:spPr>
            <a:xfrm>
              <a:off x="346440" y="1690688"/>
              <a:ext cx="2150388" cy="1362432"/>
            </a:xfrm>
            <a:prstGeom prst="roundRect">
              <a:avLst>
                <a:gd name="adj" fmla="val 2718"/>
              </a:avLst>
            </a:prstGeom>
            <a:solidFill>
              <a:srgbClr val="F2EE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593257" y="2140506"/>
              <a:ext cx="117872" cy="462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1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1</a:t>
              </a:r>
              <a:endParaRPr sz="2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2743652" y="1937500"/>
              <a:ext cx="7512017" cy="3852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Παρα</a:t>
              </a:r>
              <a:r>
                <a:rPr lang="en-GB" sz="2200" b="1" i="0" u="none" strike="noStrike" cap="none" dirty="0" err="1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τηρήστε</a:t>
              </a:r>
              <a:r>
                <a:rPr lang="en-GB" sz="2200" b="1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GB" sz="2200" b="1" i="0" u="none" strike="noStrike" cap="none" dirty="0" err="1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τους</a:t>
              </a:r>
              <a:r>
                <a:rPr lang="en-GB" sz="2200" b="1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 α</a:t>
              </a:r>
              <a:r>
                <a:rPr lang="en-GB" sz="2200" b="1" i="0" u="none" strike="noStrike" cap="none" dirty="0" err="1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σκούμενους</a:t>
              </a:r>
              <a:endParaRPr sz="2200" b="0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2743644" y="2436136"/>
              <a:ext cx="11224221" cy="43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 dirty="0" err="1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Αξιολογήστε</a:t>
              </a:r>
              <a:r>
                <a:rPr lang="en-GB" sz="1900" b="0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GB" sz="1900" b="0" i="0" u="none" strike="noStrike" cap="none" dirty="0" err="1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τους</a:t>
              </a:r>
              <a:r>
                <a:rPr lang="en-GB" sz="1900" b="0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GB" sz="1900" b="0" i="0" u="none" strike="noStrike" cap="none" dirty="0" err="1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εκ</a:t>
              </a:r>
              <a:r>
                <a:rPr lang="en-GB" sz="1900" b="0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παιδευόμενους κατά τη διάρκεια πρακτικών δραστηριοτήτων.</a:t>
              </a:r>
              <a:endParaRPr sz="1900" b="0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2620177" y="3037880"/>
              <a:ext cx="10505718" cy="15240"/>
            </a:xfrm>
            <a:prstGeom prst="roundRect">
              <a:avLst>
                <a:gd name="adj" fmla="val 242945"/>
              </a:avLst>
            </a:prstGeom>
            <a:solidFill>
              <a:srgbClr val="D8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346440" y="3176469"/>
              <a:ext cx="4300895" cy="1362432"/>
            </a:xfrm>
            <a:prstGeom prst="roundRect">
              <a:avLst>
                <a:gd name="adj" fmla="val 2718"/>
              </a:avLst>
            </a:prstGeom>
            <a:solidFill>
              <a:srgbClr val="F2EE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593257" y="3626287"/>
              <a:ext cx="178951" cy="462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1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2</a:t>
              </a:r>
              <a:endParaRPr sz="2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894146" y="3423302"/>
              <a:ext cx="8355096" cy="3121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Χρησιμοποιήστε μαθησιακούς στόχους</a:t>
              </a:r>
              <a:endParaRPr sz="22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894150" y="3921919"/>
              <a:ext cx="9348132" cy="2315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 dirty="0" err="1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Χρησιμο</a:t>
              </a:r>
              <a:r>
                <a:rPr lang="en-GB" sz="1900" b="0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ποιήστε τους μαθησιακούς στόχους της ενότητας ως κριτήρια.</a:t>
              </a:r>
              <a:endParaRPr sz="1900" b="0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4770684" y="4523661"/>
              <a:ext cx="8355211" cy="15240"/>
            </a:xfrm>
            <a:prstGeom prst="roundRect">
              <a:avLst>
                <a:gd name="adj" fmla="val 242945"/>
              </a:avLst>
            </a:prstGeom>
            <a:solidFill>
              <a:srgbClr val="D8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346440" y="4662250"/>
              <a:ext cx="6451402" cy="1732598"/>
            </a:xfrm>
            <a:prstGeom prst="roundRect">
              <a:avLst>
                <a:gd name="adj" fmla="val 2137"/>
              </a:avLst>
            </a:prstGeom>
            <a:solidFill>
              <a:srgbClr val="F2EE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593257" y="5297210"/>
              <a:ext cx="179546" cy="462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1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3</a:t>
              </a:r>
              <a:endParaRPr sz="2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044640" y="4909068"/>
              <a:ext cx="48894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Παρέχετε σχόλια</a:t>
              </a:r>
              <a:endParaRPr sz="22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7044658" y="5407700"/>
              <a:ext cx="6827756" cy="740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Πα</a:t>
              </a:r>
              <a:r>
                <a:rPr lang="en-GB" sz="1900" b="0" i="0" u="none" strike="noStrike" cap="none" dirty="0" err="1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ρέχετε</a:t>
              </a:r>
              <a:r>
                <a:rPr lang="en-GB" sz="1900" b="0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 επ</a:t>
              </a:r>
              <a:r>
                <a:rPr lang="en-GB" sz="1900" b="0" i="0" u="none" strike="noStrike" cap="none" dirty="0" err="1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οικοδομητική</a:t>
              </a:r>
              <a:r>
                <a:rPr lang="en-GB" sz="1900" b="0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 ανα</a:t>
              </a:r>
              <a:r>
                <a:rPr lang="en-GB" sz="1900" b="0" i="0" u="none" strike="noStrike" cap="none" dirty="0" err="1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τροφοδότηση</a:t>
              </a:r>
              <a:r>
                <a:rPr lang="en-GB" sz="1900" b="0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 α</a:t>
              </a:r>
              <a:r>
                <a:rPr lang="en-GB" sz="1900" b="0" i="0" u="none" strike="noStrike" cap="none" dirty="0" err="1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μέσως</a:t>
              </a:r>
              <a:r>
                <a:rPr lang="en-GB" sz="1900" b="0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GB" sz="1900" b="0" i="0" u="none" strike="noStrike" cap="none" dirty="0" err="1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μετά</a:t>
              </a:r>
              <a:r>
                <a:rPr lang="en-GB" sz="1900" b="0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l-GR" sz="1900" dirty="0" smtClean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το </a:t>
              </a:r>
              <a:r>
                <a:rPr lang="en-GB" sz="1900" dirty="0" smtClean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coaching</a:t>
              </a:r>
              <a:r>
                <a:rPr lang="en-GB" sz="1900" b="0" i="0" u="none" strike="noStrike" cap="none" dirty="0" smtClean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  <a:endParaRPr sz="1900" b="0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46440" y="6672501"/>
              <a:ext cx="12902803" cy="370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812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GB" sz="1600" b="0" i="0" u="none" strike="noStrike" cap="none" dirty="0" err="1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Γι</a:t>
              </a:r>
              <a:r>
                <a:rPr lang="en-GB" sz="1600" b="0" i="0" u="none" strike="noStrike" cap="none" dirty="0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α παράδειγμα, αξιολογήστε την ικανότητά τους να χειρίζονται τις λειτουργίες της ρεσεψιόν ή να ακολουθούν πρωτόκολλα ασφάλειας στο χώρο εργασίας.</a:t>
              </a:r>
              <a:endParaRPr sz="1600" b="0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 sz="2800"/>
              <a:t>ΔΡΑΣΤΗΡΙΟΤΗΤΑ: Σχεδιασμός Αποτελεσματικών Αξιολογήσεων</a:t>
            </a:r>
            <a:endParaRPr sz="2800"/>
          </a:p>
        </p:txBody>
      </p:sp>
      <p:sp>
        <p:nvSpPr>
          <p:cNvPr id="267" name="Google Shape;26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chemeClr val="tx1"/>
                </a:solidFill>
              </a:rPr>
              <a:t>2023-1-IS01-KA220-VET-000158090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268" name="Google Shape;26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chemeClr val="tx1"/>
                </a:solidFill>
              </a:rPr>
              <a:t>Τρόπος παρακολούθησης και αξιολόγησης της απόδοσης και των επιδόσεων των εκπαιδευομένων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269" name="Google Shape;26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>
                <a:solidFill>
                  <a:schemeClr val="tx1"/>
                </a:solidFill>
              </a:rPr>
              <a:t>9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270" name="Google Shape;270;p11"/>
          <p:cNvSpPr/>
          <p:nvPr/>
        </p:nvSpPr>
        <p:spPr>
          <a:xfrm>
            <a:off x="1437144" y="1853366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D6F5EE"/>
          </a:solidFill>
          <a:ln w="9525" cap="flat" cmpd="sng">
            <a:solidFill>
              <a:srgbClr val="BCDB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1" name="Google Shape;271;p11"/>
          <p:cNvSpPr/>
          <p:nvPr/>
        </p:nvSpPr>
        <p:spPr>
          <a:xfrm>
            <a:off x="2060793" y="1853366"/>
            <a:ext cx="3041213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Πτυχές αξιολόγησης</a:t>
            </a:r>
            <a:endParaRPr sz="2200" b="0" i="0" u="none" strike="noStrike" cap="none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2" name="Google Shape;272;p11"/>
          <p:cNvSpPr/>
          <p:nvPr/>
        </p:nvSpPr>
        <p:spPr>
          <a:xfrm>
            <a:off x="2060800" y="2280725"/>
            <a:ext cx="3041100" cy="18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750" b="0" i="0" u="none" strike="noStrike" cap="none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Ποιες είναι οι πιο σημαντικές πτυχές της αξιολόγησης της απόδοσης του ασκούμενου;</a:t>
            </a:r>
            <a:endParaRPr sz="1750" b="0" i="0" u="none" strike="noStrike" cap="none" dirty="0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3" name="Google Shape;273;p11"/>
          <p:cNvSpPr/>
          <p:nvPr/>
        </p:nvSpPr>
        <p:spPr>
          <a:xfrm>
            <a:off x="5328821" y="1853366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D6F5EE"/>
          </a:solidFill>
          <a:ln w="9525" cap="flat" cmpd="sng">
            <a:solidFill>
              <a:srgbClr val="BCDB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4" name="Google Shape;274;p11"/>
          <p:cNvSpPr/>
          <p:nvPr/>
        </p:nvSpPr>
        <p:spPr>
          <a:xfrm>
            <a:off x="5952478" y="1853375"/>
            <a:ext cx="4947000" cy="10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Εξισορρόπηση Θεωρίας και Πράξης</a:t>
            </a:r>
            <a:endParaRPr sz="2200" b="0" i="0" u="none" strike="noStrike" cap="none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5952474" y="2462126"/>
            <a:ext cx="4197365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750" b="0" i="0" u="none" strike="noStrike" cap="none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Πώς</a:t>
            </a:r>
            <a:r>
              <a:rPr lang="en-GB" sz="1750" b="0" i="0" u="none" strike="noStrike" cap="none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μπ</a:t>
            </a:r>
            <a:r>
              <a:rPr lang="en-GB" sz="1750" b="0" i="0" u="none" strike="noStrike" cap="none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ορείτε</a:t>
            </a:r>
            <a:r>
              <a:rPr lang="en-GB" sz="1750" b="0" i="0" u="none" strike="noStrike" cap="none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να </a:t>
            </a:r>
            <a:r>
              <a:rPr lang="en-GB" sz="1750" b="0" i="0" u="none" strike="noStrike" cap="none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εξισορρο</a:t>
            </a:r>
            <a:r>
              <a:rPr lang="en-GB" sz="1750" b="0" i="0" u="none" strike="noStrike" cap="none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πήσετε τη θεωρία και την πράξη στις αξιολογήσεις σας;</a:t>
            </a:r>
            <a:endParaRPr sz="1750" b="0" i="0" u="none" strike="noStrike" cap="none" dirty="0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6" name="Google Shape;276;p11"/>
          <p:cNvSpPr/>
          <p:nvPr/>
        </p:nvSpPr>
        <p:spPr>
          <a:xfrm>
            <a:off x="1437144" y="4631690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D6F5EE"/>
          </a:solidFill>
          <a:ln w="9525" cap="flat" cmpd="sng">
            <a:solidFill>
              <a:srgbClr val="BCDB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7" name="Google Shape;277;p11"/>
          <p:cNvSpPr/>
          <p:nvPr/>
        </p:nvSpPr>
        <p:spPr>
          <a:xfrm>
            <a:off x="2060793" y="4631690"/>
            <a:ext cx="3646408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Παράδειγμα Πλαίσιο</a:t>
            </a:r>
            <a:endParaRPr sz="2200" b="0" i="0" u="none" strike="noStrike" cap="none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8" name="Google Shape;278;p11"/>
          <p:cNvSpPr/>
          <p:nvPr/>
        </p:nvSpPr>
        <p:spPr>
          <a:xfrm>
            <a:off x="2060793" y="5122108"/>
            <a:ext cx="693277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750" b="0" i="0" u="none" strike="noStrike" cap="none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60% πρακτικές εργασίες, 40% θεωρητικά κουίζ.</a:t>
            </a:r>
            <a:endParaRPr sz="1750" b="0" i="0" u="none" strike="noStrike" cap="none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4">
      <a:dk1>
        <a:srgbClr val="000000"/>
      </a:dk1>
      <a:lt1>
        <a:srgbClr val="FFFFFF"/>
      </a:lt1>
      <a:dk2>
        <a:srgbClr val="6B1718"/>
      </a:dk2>
      <a:lt2>
        <a:srgbClr val="E7E6E6"/>
      </a:lt2>
      <a:accent1>
        <a:srgbClr val="6B1718"/>
      </a:accent1>
      <a:accent2>
        <a:srgbClr val="107D4F"/>
      </a:accent2>
      <a:accent3>
        <a:srgbClr val="696969"/>
      </a:accent3>
      <a:accent4>
        <a:srgbClr val="6B1718"/>
      </a:accent4>
      <a:accent5>
        <a:srgbClr val="107D4F"/>
      </a:accent5>
      <a:accent6>
        <a:srgbClr val="696969"/>
      </a:accent6>
      <a:hlink>
        <a:srgbClr val="696969"/>
      </a:hlink>
      <a:folHlink>
        <a:srgbClr val="107D4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1339</Words>
  <Application>Microsoft Office PowerPoint</Application>
  <PresentationFormat>Widescreen</PresentationFormat>
  <Paragraphs>213</Paragraphs>
  <Slides>20</Slides>
  <Notes>20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Poppins Light</vt:lpstr>
      <vt:lpstr>Poppins Medium</vt:lpstr>
      <vt:lpstr>Arial</vt:lpstr>
      <vt:lpstr>Unbounded</vt:lpstr>
      <vt:lpstr>Poppins</vt:lpstr>
      <vt:lpstr>Poppins SemiBold</vt:lpstr>
      <vt:lpstr>Open Sans</vt:lpstr>
      <vt:lpstr>Calibri</vt:lpstr>
      <vt:lpstr>Tema de Office</vt:lpstr>
      <vt:lpstr>PowerPoint Presentation</vt:lpstr>
      <vt:lpstr>Εισαγωγή στις Αξιολογήσεις</vt:lpstr>
      <vt:lpstr>Σκοπός των Αξιολογήσεων</vt:lpstr>
      <vt:lpstr>Αποτελεσματική Αξιολόγηση</vt:lpstr>
      <vt:lpstr>Στρατηγικές Αξιολόγησης</vt:lpstr>
      <vt:lpstr>Πρακτικές συμβουλές για εκπαιδευτές</vt:lpstr>
      <vt:lpstr>Εξισορρόπηση εξάσκησης και κουίζ</vt:lpstr>
      <vt:lpstr>Αξιολόγηση κατά τη διάρκεια της πρακτικής</vt:lpstr>
      <vt:lpstr>ΔΡΑΣΤΗΡΙΟΤΗΤΑ: Σχεδιασμός Αποτελεσματικών Αξιολογήσεων</vt:lpstr>
      <vt:lpstr>Θεωρία Εξισορρόπησης και Αξιολογήσεις Χώρου Εργασίας</vt:lpstr>
      <vt:lpstr>Η Τελική Ανάθεση</vt:lpstr>
      <vt:lpstr>Δημιουργία τελικών εργασιών</vt:lpstr>
      <vt:lpstr>Αξιολόγηση με Κουίζ</vt:lpstr>
      <vt:lpstr>Πρακτική Εφαρμογή</vt:lpstr>
      <vt:lpstr>Συμβουλευτική κατά την εκπαίδευση στο χώρο εργασίας</vt:lpstr>
      <vt:lpstr>Διατήρηση ενεργών συμμετεχόντων</vt:lpstr>
      <vt:lpstr>Σημασία της έγκαιρης προσέλευσης</vt:lpstr>
      <vt:lpstr>Ερωτήσεις για τον εργοδότη</vt:lpstr>
      <vt:lpstr>Σύναψη: Αρμοδιότητες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Usuario</dc:creator>
  <cp:lastModifiedBy>Dekaplus</cp:lastModifiedBy>
  <cp:revision>6</cp:revision>
  <dcterms:created xsi:type="dcterms:W3CDTF">2023-05-31T15:03:02Z</dcterms:created>
  <dcterms:modified xsi:type="dcterms:W3CDTF">2024-12-23T08:56:57Z</dcterms:modified>
</cp:coreProperties>
</file>