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2" r:id="rId6"/>
    <p:sldId id="270" r:id="rId7"/>
    <p:sldId id="265" r:id="rId8"/>
    <p:sldId id="264" r:id="rId9"/>
    <p:sldId id="266" r:id="rId10"/>
    <p:sldId id="267" r:id="rId11"/>
    <p:sldId id="268" r:id="rId12"/>
    <p:sldId id="269" r:id="rId13"/>
    <p:sldId id="271" r:id="rId14"/>
    <p:sldId id="273" r:id="rId15"/>
    <p:sldId id="261" r:id="rId16"/>
    <p:sldId id="263" r:id="rId17"/>
    <p:sldId id="262" r:id="rId18"/>
    <p:sldId id="274" r:id="rId19"/>
    <p:sldId id="260" r:id="rId20"/>
    <p:sldId id="276" r:id="rId21"/>
  </p:sldIdLst>
  <p:sldSz cx="12192000" cy="6858000"/>
  <p:notesSz cx="6858000" cy="9144000"/>
  <p:embeddedFontLst>
    <p:embeddedFont>
      <p:font typeface="Poppins SemiBold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Unbounded" panose="020B0604020202020204" charset="0"/>
      <p:regular r:id="rId31"/>
      <p:bold r:id="rId32"/>
    </p:embeddedFont>
    <p:embeddedFont>
      <p:font typeface="Open Sans" panose="020B0604020202020204" charset="0"/>
      <p:regular r:id="rId33"/>
      <p:bold r:id="rId34"/>
      <p:italic r:id="rId35"/>
      <p:boldItalic r:id="rId36"/>
    </p:embeddedFont>
    <p:embeddedFont>
      <p:font typeface="Poppins Medium" panose="020B0604020202020204" charset="0"/>
      <p:regular r:id="rId37"/>
      <p:bold r:id="rId38"/>
      <p:italic r:id="rId39"/>
      <p:boldItalic r:id="rId40"/>
    </p:embeddedFont>
    <p:embeddedFont>
      <p:font typeface="Poppins" panose="020B0604020202020204" charset="0"/>
      <p:regular r:id="rId41"/>
      <p:bold r:id="rId42"/>
      <p:italic r:id="rId43"/>
      <p:boldItalic r:id="rId44"/>
    </p:embeddedFont>
    <p:embeddedFont>
      <p:font typeface="Poppins Light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LLSIa7tqINLZ219+nzWd5fnOA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6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8891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H7CaRgiCpLYATV48A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Introduce the purpose of this session: to explore methods for monitoring and assessing trainees effectively.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6606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Emphasize the integration of theoretical knowledge with workplace application in assessments.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3808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Provide practical examples for designing final assignments that reflect course objectives.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9684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Discuss strategies to align final assignments with real-world applications and trainee competencies.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7537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Encourage regular quizzes to reinforce learning, align with course modules, and provide immediate feedback.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329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Collaborate with employers to ensure assessments reflect workplace requirements and skills.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3" name="Google Shape;3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77214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Discuss how work and study counselors can support trainees and help them stay on track.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308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Suggest engaging activities like role-playing and group discussions, setting clear expectations, and recognizing consistent engagement.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3888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Stress the significance of attendance for commitment and progress while providing systems to support absent trainees.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49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Link for the question form: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https://forms.gle/H7CaRgiCpLYATV48A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Instruct participants to gather feedback from employers on the trainee's performance and areas for improvement.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4" name="Google Shape;41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1241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Instructors should use learning objectives to evaluate progress and engage trainees in discussions to confirm understanding.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3621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Explain the importance of assessing competence, ensuring support through counselors, emphasizing timely attendance, and encouraging active participation.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9545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Thank participants and direct them to further resources, emphasizing the role of assessments in trainee success.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6" name="Google Shape;43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695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Highlight that effective assessment ensures trainees gain the required skills for the hospitality sector.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0800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Explain using checklists and rubrics, providing ongoing feedback, and the importance of combining quizzes, practical evaluations, and final assignments.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0114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Use diverse methods, encourage self-assessment, and maintain thorough documentation for tracking progress.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3395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Share best practices for effective assessment and monitoring of trainee performance.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0" name="Google Shape;3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0421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Recommend allocating weights (e.g., 60% practical and 40% theoretical) while adjusting as needed based on trainee performance.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5372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Balance practical evaluations with quizzes for a holistic assessment of trainee performance.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4239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Facilitate a discussion on key aspects of assessment, balancing theory and practice, and designing a balanced framework.</a:t>
            </a:r>
            <a:endParaRPr/>
          </a:p>
        </p:txBody>
      </p:sp>
      <p:sp>
        <p:nvSpPr>
          <p:cNvPr id="264" name="Google Shape;2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552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oppins SemiBold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Poppins SemiBold"/>
              <a:buNone/>
              <a:defRPr sz="6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Poppins SemiBold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Poppins SemiBold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  <a:defRPr sz="4000" b="1" i="0" u="none" strike="noStrike" cap="none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55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pic>
        <p:nvPicPr>
          <p:cNvPr id="15" name="Google Shape;15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748109" y="352586"/>
            <a:ext cx="1742224" cy="13255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790116" y="3031526"/>
            <a:ext cx="5255580" cy="2525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4000" b="1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How to monitor and assess trainees’ performance and achievement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-897740" y="2476838"/>
            <a:ext cx="6939203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2023-1-IS01-KA220-VET-000158090</a:t>
            </a:r>
            <a:endParaRPr sz="2000" b="1" i="0" u="none" strike="noStrike" cap="non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oppins SemiBold"/>
              <a:buNone/>
            </a:pPr>
            <a:r>
              <a:rPr lang="en-GB" sz="3600"/>
              <a:t>Balancing Theory and Workplace Assessments</a:t>
            </a:r>
            <a:endParaRPr/>
          </a:p>
        </p:txBody>
      </p:sp>
      <p:sp>
        <p:nvSpPr>
          <p:cNvPr id="284" name="Google Shape;28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85" name="Google Shape;28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286" name="Google Shape;28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pic>
        <p:nvPicPr>
          <p:cNvPr id="287" name="Google Shape;287;p1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173" y="1689667"/>
            <a:ext cx="2884463" cy="432681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2"/>
          <p:cNvSpPr txBox="1"/>
          <p:nvPr/>
        </p:nvSpPr>
        <p:spPr>
          <a:xfrm>
            <a:off x="953935" y="6016486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Image generated using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9" name="Google Shape;289;p12"/>
          <p:cNvGrpSpPr/>
          <p:nvPr/>
        </p:nvGrpSpPr>
        <p:grpSpPr>
          <a:xfrm>
            <a:off x="4460703" y="1331159"/>
            <a:ext cx="7197898" cy="4555291"/>
            <a:chOff x="4460702" y="1331159"/>
            <a:chExt cx="7573327" cy="5384720"/>
          </a:xfrm>
        </p:grpSpPr>
        <p:pic>
          <p:nvPicPr>
            <p:cNvPr id="290" name="Google Shape;290;p12" descr="preencoded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60702" y="1331159"/>
              <a:ext cx="560903" cy="560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2"/>
            <p:cNvSpPr/>
            <p:nvPr/>
          </p:nvSpPr>
          <p:spPr>
            <a:xfrm>
              <a:off x="4460702" y="2116376"/>
              <a:ext cx="7573327" cy="336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Ensure that theoretical knowledge is directly linked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to workplace tasks.</a:t>
              </a:r>
              <a:endParaRPr sz="175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292" name="Google Shape;292;p12" descr="preencod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60702" y="3126026"/>
              <a:ext cx="560903" cy="560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12"/>
            <p:cNvSpPr/>
            <p:nvPr/>
          </p:nvSpPr>
          <p:spPr>
            <a:xfrm>
              <a:off x="4460702" y="3911243"/>
              <a:ext cx="7573327" cy="673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Evaluate trainees' ability to apply what they've learned in classroom settings to real-world scenarios.</a:t>
              </a:r>
              <a:endParaRPr sz="175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294" name="Google Shape;294;p12" descr="preencoded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460702" y="5257483"/>
              <a:ext cx="560903" cy="560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2"/>
            <p:cNvSpPr/>
            <p:nvPr/>
          </p:nvSpPr>
          <p:spPr>
            <a:xfrm>
              <a:off x="4460702" y="6042700"/>
              <a:ext cx="7573327" cy="673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Use both direct observation and reflective discussions to assess practical application.</a:t>
              </a:r>
              <a:endParaRPr sz="175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3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The Final Assignment</a:t>
            </a:r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grpSp>
        <p:nvGrpSpPr>
          <p:cNvPr id="304" name="Google Shape;304;p13"/>
          <p:cNvGrpSpPr/>
          <p:nvPr/>
        </p:nvGrpSpPr>
        <p:grpSpPr>
          <a:xfrm>
            <a:off x="720923" y="2121407"/>
            <a:ext cx="10440388" cy="3064273"/>
            <a:chOff x="863798" y="3648551"/>
            <a:chExt cx="12676704" cy="1743585"/>
          </a:xfrm>
        </p:grpSpPr>
        <p:sp>
          <p:nvSpPr>
            <p:cNvPr id="305" name="Google Shape;305;p13"/>
            <p:cNvSpPr/>
            <p:nvPr/>
          </p:nvSpPr>
          <p:spPr>
            <a:xfrm>
              <a:off x="863798" y="3648551"/>
              <a:ext cx="3870603" cy="350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Comprehensive Evaluation</a:t>
              </a:r>
              <a:endParaRPr sz="2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3798" y="4150179"/>
              <a:ext cx="6150300" cy="7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The final assignment should be a comprehensive evaluation of both theory and practice.</a:t>
              </a:r>
              <a:endParaRPr sz="1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7390209" y="4032937"/>
              <a:ext cx="6150293" cy="740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342900" marR="0" lvl="0" indent="-34290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Char char="•"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Create a hospitality business plan incorporating skills from all modules.</a:t>
              </a:r>
              <a:endParaRPr sz="1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7390208" y="4651805"/>
              <a:ext cx="6150293" cy="740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342900" marR="0" lvl="0" indent="-34290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Char char="•"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Present experience and lessons learned during the internship and the course.</a:t>
              </a:r>
              <a:endParaRPr sz="1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7390208" y="3648551"/>
              <a:ext cx="2804874" cy="350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Examples</a:t>
              </a:r>
              <a:endParaRPr sz="2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Creating Final Assignments</a:t>
            </a:r>
            <a:endParaRPr/>
          </a:p>
        </p:txBody>
      </p:sp>
      <p:sp>
        <p:nvSpPr>
          <p:cNvPr id="315" name="Google Shape;31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16" name="Google Shape;31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317" name="Google Shape;31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grpSp>
        <p:nvGrpSpPr>
          <p:cNvPr id="318" name="Google Shape;318;p14"/>
          <p:cNvGrpSpPr/>
          <p:nvPr/>
        </p:nvGrpSpPr>
        <p:grpSpPr>
          <a:xfrm>
            <a:off x="838199" y="1690688"/>
            <a:ext cx="10115145" cy="4145908"/>
            <a:chOff x="838200" y="1690688"/>
            <a:chExt cx="7556540" cy="3596997"/>
          </a:xfrm>
        </p:grpSpPr>
        <p:sp>
          <p:nvSpPr>
            <p:cNvPr id="319" name="Google Shape;319;p14"/>
            <p:cNvSpPr/>
            <p:nvPr/>
          </p:nvSpPr>
          <p:spPr>
            <a:xfrm>
              <a:off x="838200" y="1690688"/>
              <a:ext cx="3664863" cy="2047994"/>
            </a:xfrm>
            <a:prstGeom prst="roundRect">
              <a:avLst>
                <a:gd name="adj" fmla="val 4652"/>
              </a:avLst>
            </a:prstGeom>
            <a:solidFill>
              <a:srgbClr val="D6F5EE"/>
            </a:solidFill>
            <a:ln w="9525" cap="flat" cmpd="sng">
              <a:solidFill>
                <a:srgbClr val="BCDB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1072634" y="1925122"/>
              <a:ext cx="2835235" cy="354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333F70"/>
                  </a:solidFill>
                  <a:latin typeface="Unbounded"/>
                  <a:ea typeface="Unbounded"/>
                  <a:cs typeface="Unbounded"/>
                  <a:sym typeface="Unbounded"/>
                </a:rPr>
                <a:t>Instructions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1072634" y="2415541"/>
              <a:ext cx="3195995" cy="1088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33F70"/>
                  </a:solidFill>
                  <a:latin typeface="Open Sans"/>
                  <a:ea typeface="Open Sans"/>
                  <a:cs typeface="Open Sans"/>
                  <a:sym typeface="Open Sans"/>
                </a:rPr>
                <a:t>Collaborate to design a final assignment for participants post-internship.</a:t>
              </a:r>
              <a:endParaRPr sz="1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4729877" y="1690688"/>
              <a:ext cx="3664863" cy="2047994"/>
            </a:xfrm>
            <a:prstGeom prst="roundRect">
              <a:avLst>
                <a:gd name="adj" fmla="val 4652"/>
              </a:avLst>
            </a:prstGeom>
            <a:solidFill>
              <a:srgbClr val="D6F5EE"/>
            </a:solidFill>
            <a:ln w="9525" cap="flat" cmpd="sng">
              <a:solidFill>
                <a:srgbClr val="BCDB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4964311" y="1925122"/>
              <a:ext cx="2835235" cy="354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333F70"/>
                  </a:solidFill>
                  <a:latin typeface="Unbounded"/>
                  <a:ea typeface="Unbounded"/>
                  <a:cs typeface="Unbounded"/>
                  <a:sym typeface="Unbounded"/>
                </a:rPr>
                <a:t>Alignment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4964311" y="2415541"/>
              <a:ext cx="3195995" cy="1088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33F70"/>
                  </a:solidFill>
                  <a:latin typeface="Open Sans"/>
                  <a:ea typeface="Open Sans"/>
                  <a:cs typeface="Open Sans"/>
                  <a:sym typeface="Open Sans"/>
                </a:rPr>
                <a:t>Ensure alignment with course objectives and workplace expectations.</a:t>
              </a:r>
              <a:endParaRPr sz="1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838200" y="3965496"/>
              <a:ext cx="7556421" cy="1322189"/>
            </a:xfrm>
            <a:prstGeom prst="roundRect">
              <a:avLst>
                <a:gd name="adj" fmla="val 7205"/>
              </a:avLst>
            </a:prstGeom>
            <a:solidFill>
              <a:srgbClr val="D6F5EE"/>
            </a:solidFill>
            <a:ln w="9525" cap="flat" cmpd="sng">
              <a:solidFill>
                <a:srgbClr val="BCDB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1072634" y="4199930"/>
              <a:ext cx="3473053" cy="354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333F70"/>
                  </a:solidFill>
                  <a:latin typeface="Unbounded"/>
                  <a:ea typeface="Unbounded"/>
                  <a:cs typeface="Unbounded"/>
                  <a:sym typeface="Unbounded"/>
                </a:rPr>
                <a:t>Key Considerations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1072634" y="4690349"/>
              <a:ext cx="7087553" cy="3629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33F70"/>
                  </a:solidFill>
                  <a:latin typeface="Open Sans"/>
                  <a:ea typeface="Open Sans"/>
                  <a:cs typeface="Open Sans"/>
                  <a:sym typeface="Open Sans"/>
                </a:rPr>
                <a:t>Focus on relevance, clarity, and fairness.</a:t>
              </a:r>
              <a:endParaRPr sz="1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Evaluation with Quizzes</a:t>
            </a:r>
            <a:endParaRPr/>
          </a:p>
        </p:txBody>
      </p:sp>
      <p:sp>
        <p:nvSpPr>
          <p:cNvPr id="350" name="Google Shape;35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51" name="Google Shape;35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352" name="Google Shape;35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353" name="Google Shape;353;p1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3769" y="1790873"/>
            <a:ext cx="2976861" cy="446529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6"/>
          <p:cNvSpPr txBox="1"/>
          <p:nvPr/>
        </p:nvSpPr>
        <p:spPr>
          <a:xfrm>
            <a:off x="8493769" y="6256165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Image generated using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6"/>
          <p:cNvSpPr/>
          <p:nvPr/>
        </p:nvSpPr>
        <p:spPr>
          <a:xfrm>
            <a:off x="453746" y="1690688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6" name="Google Shape;356;p16"/>
          <p:cNvSpPr/>
          <p:nvPr/>
        </p:nvSpPr>
        <p:spPr>
          <a:xfrm>
            <a:off x="667106" y="1799987"/>
            <a:ext cx="128588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sz="265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7" name="Google Shape;357;p16"/>
          <p:cNvSpPr/>
          <p:nvPr/>
        </p:nvSpPr>
        <p:spPr>
          <a:xfrm>
            <a:off x="1255871" y="1690688"/>
            <a:ext cx="2782729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Reinforce Learning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8" name="Google Shape;358;p16"/>
          <p:cNvSpPr/>
          <p:nvPr/>
        </p:nvSpPr>
        <p:spPr>
          <a:xfrm>
            <a:off x="1255871" y="2189321"/>
            <a:ext cx="2782729" cy="111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Regular quizzes help trainees retain theoretical concepts.</a:t>
            </a:r>
            <a:endParaRPr sz="19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9" name="Google Shape;359;p16"/>
          <p:cNvSpPr/>
          <p:nvPr/>
        </p:nvSpPr>
        <p:spPr>
          <a:xfrm>
            <a:off x="4285416" y="1690688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0" name="Google Shape;360;p16"/>
          <p:cNvSpPr/>
          <p:nvPr/>
        </p:nvSpPr>
        <p:spPr>
          <a:xfrm>
            <a:off x="4465438" y="1799987"/>
            <a:ext cx="195263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265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1" name="Google Shape;361;p16"/>
          <p:cNvSpPr/>
          <p:nvPr/>
        </p:nvSpPr>
        <p:spPr>
          <a:xfrm>
            <a:off x="5087540" y="1690688"/>
            <a:ext cx="2782729" cy="701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Align with Modules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2" name="Google Shape;362;p16"/>
          <p:cNvSpPr/>
          <p:nvPr/>
        </p:nvSpPr>
        <p:spPr>
          <a:xfrm>
            <a:off x="5087540" y="2539961"/>
            <a:ext cx="2782729" cy="1480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Structure quizzes to cover topics like workplace cleanliness and food and beverage operations.</a:t>
            </a:r>
            <a:endParaRPr sz="19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3" name="Google Shape;363;p16"/>
          <p:cNvSpPr/>
          <p:nvPr/>
        </p:nvSpPr>
        <p:spPr>
          <a:xfrm>
            <a:off x="453746" y="4545092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4" name="Google Shape;364;p16"/>
          <p:cNvSpPr/>
          <p:nvPr/>
        </p:nvSpPr>
        <p:spPr>
          <a:xfrm>
            <a:off x="633412" y="4654391"/>
            <a:ext cx="195858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265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5" name="Google Shape;365;p16"/>
          <p:cNvSpPr/>
          <p:nvPr/>
        </p:nvSpPr>
        <p:spPr>
          <a:xfrm>
            <a:off x="1255871" y="4545092"/>
            <a:ext cx="2804874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Provide Feedback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6" name="Google Shape;366;p16"/>
          <p:cNvSpPr/>
          <p:nvPr/>
        </p:nvSpPr>
        <p:spPr>
          <a:xfrm>
            <a:off x="1255871" y="5043726"/>
            <a:ext cx="6614279" cy="74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Give immediate feedback and encourage discussion to enhance understanding.</a:t>
            </a:r>
            <a:endParaRPr sz="19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8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Practical Application</a:t>
            </a:r>
            <a:endParaRPr/>
          </a:p>
        </p:txBody>
      </p:sp>
      <p:sp>
        <p:nvSpPr>
          <p:cNvPr id="396" name="Google Shape;39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97" name="Google Shape;39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398" name="Google Shape;39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pic>
        <p:nvPicPr>
          <p:cNvPr id="399" name="Google Shape;399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861" y="1690688"/>
            <a:ext cx="2830573" cy="424585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8"/>
          <p:cNvSpPr txBox="1"/>
          <p:nvPr/>
        </p:nvSpPr>
        <p:spPr>
          <a:xfrm>
            <a:off x="953936" y="5936547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Image generated using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1" name="Google Shape;401;p18"/>
          <p:cNvGrpSpPr/>
          <p:nvPr/>
        </p:nvGrpSpPr>
        <p:grpSpPr>
          <a:xfrm>
            <a:off x="4647724" y="1690688"/>
            <a:ext cx="6986557" cy="4245859"/>
            <a:chOff x="4647724" y="1690688"/>
            <a:chExt cx="7468552" cy="5745004"/>
          </a:xfrm>
        </p:grpSpPr>
        <p:pic>
          <p:nvPicPr>
            <p:cNvPr id="402" name="Google Shape;402;p18" descr="preencoded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47724" y="1690688"/>
              <a:ext cx="1196816" cy="191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8"/>
            <p:cNvSpPr/>
            <p:nvPr/>
          </p:nvSpPr>
          <p:spPr>
            <a:xfrm>
              <a:off x="6203498" y="1930008"/>
              <a:ext cx="4398600" cy="35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Structured Assessments</a:t>
              </a:r>
              <a:endParaRPr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6203503" y="2425509"/>
              <a:ext cx="5912700" cy="76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16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50"/>
                <a:buFont typeface="Arial"/>
                <a:buNone/>
              </a:pPr>
              <a:r>
                <a:rPr lang="en-GB" sz="1850" b="0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Combine theoretical knowledge checks with practical skill evaluations.</a:t>
              </a:r>
              <a:endParaRPr sz="185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405" name="Google Shape;405;p18" descr="preencod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47724" y="3605689"/>
              <a:ext cx="1196816" cy="191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18"/>
            <p:cNvSpPr/>
            <p:nvPr/>
          </p:nvSpPr>
          <p:spPr>
            <a:xfrm>
              <a:off x="6203497" y="3845006"/>
              <a:ext cx="4398600" cy="35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Confidence Building</a:t>
              </a:r>
              <a:endParaRPr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6203513" y="4340543"/>
              <a:ext cx="5912763" cy="766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16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50"/>
                <a:buFont typeface="Arial"/>
                <a:buNone/>
              </a:pPr>
              <a:r>
                <a:rPr lang="en-GB" sz="1850" b="0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Foster self-assurance through positive </a:t>
              </a:r>
              <a:endParaRPr sz="185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16216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50"/>
                <a:buFont typeface="Arial"/>
                <a:buNone/>
              </a:pPr>
              <a:r>
                <a:rPr lang="en-GB" sz="1850" b="0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reinforcement and constructive feedback.</a:t>
              </a:r>
              <a:endParaRPr sz="185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408" name="Google Shape;408;p18" descr="preencoded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647724" y="5520691"/>
              <a:ext cx="1196816" cy="191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9" name="Google Shape;409;p18"/>
            <p:cNvSpPr/>
            <p:nvPr/>
          </p:nvSpPr>
          <p:spPr>
            <a:xfrm>
              <a:off x="6203498" y="5760004"/>
              <a:ext cx="4185300" cy="35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Industry Readiness</a:t>
              </a:r>
              <a:endParaRPr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6203513" y="6255544"/>
              <a:ext cx="5912763" cy="766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16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50"/>
                <a:buFont typeface="Arial"/>
                <a:buNone/>
              </a:pPr>
              <a:r>
                <a:rPr lang="en-GB" sz="1850" b="0" i="0" u="none" strike="noStrike" cap="none">
                  <a:solidFill>
                    <a:srgbClr val="00002E"/>
                  </a:solidFill>
                  <a:latin typeface="Poppins"/>
                  <a:ea typeface="Poppins"/>
                  <a:cs typeface="Poppins"/>
                  <a:sym typeface="Poppins"/>
                </a:rPr>
                <a:t>Prepare participants for real-world scenarios in the hospitality sector.</a:t>
              </a:r>
              <a:endParaRPr sz="185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 dirty="0" smtClean="0"/>
              <a:t>Counselling during work-place training </a:t>
            </a:r>
            <a:endParaRPr dirty="0"/>
          </a:p>
        </p:txBody>
      </p:sp>
      <p:sp>
        <p:nvSpPr>
          <p:cNvPr id="177" name="Google Shape;17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178" name="Google Shape;17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179" name="Google Shape;17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180" name="Google Shape;180;p6"/>
          <p:cNvPicPr preferRelativeResize="0"/>
          <p:nvPr/>
        </p:nvPicPr>
        <p:blipFill rotWithShape="1">
          <a:blip r:embed="rId3">
            <a:alphaModFix/>
          </a:blip>
          <a:srcRect t="70054" b="-78076"/>
          <a:stretch/>
        </p:blipFill>
        <p:spPr>
          <a:xfrm>
            <a:off x="-10359" y="4180401"/>
            <a:ext cx="12212718" cy="692393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6"/>
          <p:cNvSpPr txBox="1"/>
          <p:nvPr/>
        </p:nvSpPr>
        <p:spPr>
          <a:xfrm>
            <a:off x="9581603" y="4012629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Image generated using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6"/>
          <p:cNvGrpSpPr/>
          <p:nvPr/>
        </p:nvGrpSpPr>
        <p:grpSpPr>
          <a:xfrm>
            <a:off x="463733" y="1690688"/>
            <a:ext cx="11323455" cy="1837766"/>
            <a:chOff x="463731" y="1690688"/>
            <a:chExt cx="12910441" cy="1691011"/>
          </a:xfrm>
        </p:grpSpPr>
        <p:sp>
          <p:nvSpPr>
            <p:cNvPr id="183" name="Google Shape;183;p6"/>
            <p:cNvSpPr/>
            <p:nvPr/>
          </p:nvSpPr>
          <p:spPr>
            <a:xfrm>
              <a:off x="463731" y="1690699"/>
              <a:ext cx="50832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Support for Trainees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463748" y="2100437"/>
              <a:ext cx="6150300" cy="37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 dirty="0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Counselling as a </a:t>
              </a:r>
              <a:r>
                <a:rPr lang="en-GB" sz="190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support to trainees facing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challenges.</a:t>
              </a:r>
              <a:endParaRPr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63748" y="2641299"/>
              <a:ext cx="6150300" cy="7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 dirty="0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The aim is to </a:t>
              </a:r>
              <a:r>
                <a:rPr lang="en-GB" sz="190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offer guidance on study techniques, time management, and career planning.</a:t>
              </a:r>
              <a:endParaRPr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7223879" y="1690688"/>
              <a:ext cx="2804874" cy="350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Accessibility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7223879" y="2288144"/>
              <a:ext cx="6150293" cy="740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 dirty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A clear schedule and contact points for accessing </a:t>
              </a:r>
              <a:r>
                <a:rPr lang="en-GB" sz="1900" b="0" i="0" u="none" strike="noStrike" cap="none" dirty="0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counselling sessions is suggested to be provided</a:t>
              </a:r>
            </a:p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dirty="0" smtClean="0">
                  <a:solidFill>
                    <a:srgbClr val="3D3838"/>
                  </a:solidFill>
                </a:rPr>
                <a:t>The role of the VET trainer and the work-place learning facilitator must be clear</a:t>
              </a:r>
              <a:r>
                <a:rPr lang="en-GB" sz="1900" b="0" i="0" u="none" strike="noStrike" cap="none" dirty="0" smtClean="0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Keeping Participants Active</a:t>
            </a:r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215" name="Google Shape;215;p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287" y="1699241"/>
            <a:ext cx="2887225" cy="433083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8"/>
          <p:cNvSpPr txBox="1"/>
          <p:nvPr/>
        </p:nvSpPr>
        <p:spPr>
          <a:xfrm>
            <a:off x="496735" y="1444467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Image generated using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8"/>
          <p:cNvSpPr/>
          <p:nvPr/>
        </p:nvSpPr>
        <p:spPr>
          <a:xfrm>
            <a:off x="4038600" y="1990124"/>
            <a:ext cx="3584853" cy="2102763"/>
          </a:xfrm>
          <a:prstGeom prst="roundRect">
            <a:avLst>
              <a:gd name="adj" fmla="val 1761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8" name="Google Shape;218;p8"/>
          <p:cNvSpPr/>
          <p:nvPr/>
        </p:nvSpPr>
        <p:spPr>
          <a:xfrm>
            <a:off x="4285426" y="2236950"/>
            <a:ext cx="33381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Interactive Sessions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4285417" y="2735574"/>
            <a:ext cx="3091220" cy="111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Engage trainees through role-playing, group discussions, and simulations.</a:t>
            </a:r>
            <a:endParaRPr sz="16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7870270" y="1990124"/>
            <a:ext cx="3584853" cy="2102763"/>
          </a:xfrm>
          <a:prstGeom prst="roundRect">
            <a:avLst>
              <a:gd name="adj" fmla="val 1761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8117086" y="2236941"/>
            <a:ext cx="2804874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Clear Expectations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2" name="Google Shape;222;p8"/>
          <p:cNvSpPr/>
          <p:nvPr/>
        </p:nvSpPr>
        <p:spPr>
          <a:xfrm>
            <a:off x="8117086" y="2735574"/>
            <a:ext cx="3091220" cy="111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Set clear expectations for active participation in both theory and practical modules.</a:t>
            </a:r>
            <a:endParaRPr sz="16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4038600" y="4339703"/>
            <a:ext cx="7416403" cy="1362432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4285417" y="4586520"/>
            <a:ext cx="3715822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Recognition and Rewards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5" name="Google Shape;225;p8"/>
          <p:cNvSpPr/>
          <p:nvPr/>
        </p:nvSpPr>
        <p:spPr>
          <a:xfrm>
            <a:off x="4285417" y="5085154"/>
            <a:ext cx="6922770" cy="37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600" b="0" i="0" u="none" strike="noStrike" cap="none" dirty="0" smtClean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Recognise </a:t>
            </a:r>
            <a:r>
              <a:rPr lang="en-GB" sz="1600" b="0" i="0" u="none" strike="noStrike" cap="none" dirty="0">
                <a:solidFill>
                  <a:srgbClr val="3D3838"/>
                </a:solidFill>
                <a:latin typeface="Poppins"/>
                <a:ea typeface="Poppins"/>
                <a:cs typeface="Poppins"/>
                <a:sym typeface="Poppins"/>
              </a:rPr>
              <a:t>and reward consistent engagement to build motivation.</a:t>
            </a:r>
            <a:endParaRPr sz="16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oppins SemiBold"/>
              <a:buNone/>
            </a:pPr>
            <a:r>
              <a:rPr lang="en-GB" sz="3600"/>
              <a:t>Importance of Timely Attendance</a:t>
            </a:r>
            <a:endParaRPr/>
          </a:p>
        </p:txBody>
      </p:sp>
      <p:sp>
        <p:nvSpPr>
          <p:cNvPr id="194" name="Google Shape;19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195" name="Google Shape;19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197" name="Google Shape;197;p7"/>
          <p:cNvSpPr txBox="1"/>
          <p:nvPr/>
        </p:nvSpPr>
        <p:spPr>
          <a:xfrm>
            <a:off x="9448800" y="1642824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Images generated using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735" y="2054263"/>
            <a:ext cx="3176262" cy="196303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/>
          <p:nvPr/>
        </p:nvSpPr>
        <p:spPr>
          <a:xfrm>
            <a:off x="351723" y="4259000"/>
            <a:ext cx="36870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Commitment and Engagement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351735" y="4751798"/>
            <a:ext cx="31764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Attendance demonstrates participants' dedication to learning and active participation.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9014" y="2066523"/>
            <a:ext cx="3176355" cy="1963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"/>
          <p:cNvSpPr/>
          <p:nvPr/>
        </p:nvSpPr>
        <p:spPr>
          <a:xfrm>
            <a:off x="4239029" y="4271350"/>
            <a:ext cx="31764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Maintaining Progress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7"/>
          <p:cNvSpPr/>
          <p:nvPr/>
        </p:nvSpPr>
        <p:spPr>
          <a:xfrm>
            <a:off x="4152302" y="4757985"/>
            <a:ext cx="31764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Punctuality and regular attendance are crucial for keeping up with the training schedule.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2987" y="2066523"/>
            <a:ext cx="3176355" cy="1963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/>
          <p:nvPr/>
        </p:nvSpPr>
        <p:spPr>
          <a:xfrm>
            <a:off x="7952972" y="4271350"/>
            <a:ext cx="38586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Supporting Absent Trainees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7"/>
          <p:cNvSpPr/>
          <p:nvPr/>
        </p:nvSpPr>
        <p:spPr>
          <a:xfrm>
            <a:off x="7953012" y="4758010"/>
            <a:ext cx="31764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Implement a system to notify and support absent trainees to ensure they don't fall behind.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Questions for the employer</a:t>
            </a:r>
            <a:endParaRPr/>
          </a:p>
        </p:txBody>
      </p:sp>
      <p:sp>
        <p:nvSpPr>
          <p:cNvPr id="417" name="Google Shape;41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Did the participant follow instructions?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Did the participant make an effort to do the job well?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Did the participant show up for assignments on time?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Would you consider hiring the participant?</a:t>
            </a:r>
            <a:endParaRPr/>
          </a:p>
          <a:p>
            <a:pPr marL="685800" lvl="1" indent="-228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If yes, why?</a:t>
            </a:r>
            <a:endParaRPr/>
          </a:p>
          <a:p>
            <a:pPr marL="685800" lvl="1" indent="-228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If no, why not?</a:t>
            </a:r>
            <a:endParaRPr/>
          </a:p>
          <a:p>
            <a:pPr marL="685800" lvl="1" indent="-101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  <a:p>
            <a:pPr marL="685800" lvl="1" indent="-228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Comments?</a:t>
            </a:r>
            <a:endParaRPr/>
          </a:p>
          <a:p>
            <a:pPr marL="685800" lvl="1" indent="-101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418" name="Google Shape;4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419" name="Google Shape;41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420" name="Google Shape;42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 dirty="0" smtClean="0"/>
              <a:t>Conclusion: </a:t>
            </a:r>
            <a:br>
              <a:rPr lang="en-GB" dirty="0" smtClean="0"/>
            </a:br>
            <a:r>
              <a:rPr lang="en-GB" dirty="0" smtClean="0"/>
              <a:t>Competence </a:t>
            </a:r>
            <a:r>
              <a:rPr lang="en-GB" dirty="0"/>
              <a:t>Acquisition</a:t>
            </a:r>
            <a:endParaRPr dirty="0"/>
          </a:p>
        </p:txBody>
      </p:sp>
      <p:sp>
        <p:nvSpPr>
          <p:cNvPr id="158" name="Google Shape;15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pic>
        <p:nvPicPr>
          <p:cNvPr id="161" name="Google Shape;161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4547" y="1864519"/>
            <a:ext cx="2878667" cy="43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5"/>
          <p:cNvSpPr txBox="1"/>
          <p:nvPr/>
        </p:nvSpPr>
        <p:spPr>
          <a:xfrm>
            <a:off x="8794547" y="6182519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Image generated using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5"/>
          <p:cNvSpPr/>
          <p:nvPr/>
        </p:nvSpPr>
        <p:spPr>
          <a:xfrm>
            <a:off x="748193" y="1690688"/>
            <a:ext cx="3584853" cy="2453402"/>
          </a:xfrm>
          <a:prstGeom prst="roundRect">
            <a:avLst>
              <a:gd name="adj" fmla="val 1509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995010" y="1937504"/>
            <a:ext cx="3091220" cy="701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Regular Assessments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995000" y="2436150"/>
            <a:ext cx="30912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Assess if trainees are grasping the competencies outlined in the course modules.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4579863" y="1690688"/>
            <a:ext cx="3584853" cy="2453402"/>
          </a:xfrm>
          <a:prstGeom prst="roundRect">
            <a:avLst>
              <a:gd name="adj" fmla="val 1509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4826679" y="1937504"/>
            <a:ext cx="2883813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Learning Objectives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4826679" y="2436138"/>
            <a:ext cx="3091220" cy="111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Use the module's learning objectives as benchmarks for evaluation.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748193" y="4390906"/>
            <a:ext cx="7416403" cy="1362432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5"/>
          <p:cNvSpPr/>
          <p:nvPr/>
        </p:nvSpPr>
        <p:spPr>
          <a:xfrm>
            <a:off x="995010" y="4637723"/>
            <a:ext cx="2935724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Engage Participants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995009" y="5043152"/>
            <a:ext cx="6922770" cy="37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Engage participants in discussions to confirm their understanding.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Introduction to Assessments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838200" y="1690688"/>
            <a:ext cx="10515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This </a:t>
            </a:r>
            <a:r>
              <a:rPr lang="en-GB" sz="1800" b="0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part of the training will 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explore methods for monitoring and assessing trainees' performance and achievement.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838200" y="2665612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051560" y="2774911"/>
            <a:ext cx="128588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640325" y="2665612"/>
            <a:ext cx="3557945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Competence Acquisition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640325" y="3164246"/>
            <a:ext cx="3697129" cy="74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Assess if participants are gaining competence.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5584270" y="2665612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764292" y="2774911"/>
            <a:ext cx="195263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6386394" y="2665612"/>
            <a:ext cx="2804874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Support Resources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6386394" y="3164246"/>
            <a:ext cx="3697129" cy="74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Discuss the availability of work and study counsellors.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838200" y="4429047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1017866" y="4538346"/>
            <a:ext cx="195858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640325" y="4429047"/>
            <a:ext cx="2804874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Timely Attendance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640325" y="4927681"/>
            <a:ext cx="3697129" cy="74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Highlight the importance of participant's timely attendance.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5584270" y="4429047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5747624" y="4538346"/>
            <a:ext cx="228481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lang="en-GB" sz="265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6386394" y="4429047"/>
            <a:ext cx="2853571" cy="3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Active Participation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6386394" y="4927681"/>
            <a:ext cx="3697129" cy="74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Discuss the importance of keeping participants active.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hteck 1"/>
          <p:cNvSpPr/>
          <p:nvPr/>
        </p:nvSpPr>
        <p:spPr>
          <a:xfrm rot="20117988">
            <a:off x="-3672043" y="2967335"/>
            <a:ext cx="19536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Use</a:t>
            </a:r>
            <a:r>
              <a:rPr lang="de-DE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de-DE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as</a:t>
            </a:r>
            <a:r>
              <a:rPr lang="de-DE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de-DE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information</a:t>
            </a:r>
            <a:r>
              <a:rPr lang="de-DE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de-DE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for</a:t>
            </a:r>
            <a:r>
              <a:rPr lang="de-DE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de-DE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de-DE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de-DE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trainer</a:t>
            </a:r>
            <a:r>
              <a:rPr lang="de-DE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de-DE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of</a:t>
            </a:r>
            <a:r>
              <a:rPr lang="de-DE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de-DE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</a:t>
            </a:r>
            <a:r>
              <a:rPr lang="de-DE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de-DE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trainers</a:t>
            </a:r>
            <a:r>
              <a:rPr lang="de-DE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de-DE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to</a:t>
            </a:r>
            <a:r>
              <a:rPr lang="de-DE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de-DE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discuss</a:t>
            </a:r>
            <a:endParaRPr lang="de-DE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1"/>
          <p:cNvSpPr txBox="1">
            <a:spLocks noGrp="1"/>
          </p:cNvSpPr>
          <p:nvPr>
            <p:ph type="body" idx="1"/>
          </p:nvPr>
        </p:nvSpPr>
        <p:spPr>
          <a:xfrm>
            <a:off x="831850" y="4394391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en-GB"/>
              <a:t>The content was developed by MSS – Miðstöð símenntunar á Suðurnesjum (www.mss.is).</a:t>
            </a:r>
            <a:endParaRPr/>
          </a:p>
        </p:txBody>
      </p:sp>
      <p:sp>
        <p:nvSpPr>
          <p:cNvPr id="439" name="Google Shape;439;p21"/>
          <p:cNvSpPr/>
          <p:nvPr/>
        </p:nvSpPr>
        <p:spPr>
          <a:xfrm>
            <a:off x="2648383" y="2121198"/>
            <a:ext cx="649389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54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THANK YOU FOR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54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YOUR ATTENTION!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441" name="Google Shape;44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442" name="Google Shape;44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sp>
        <p:nvSpPr>
          <p:cNvPr id="443" name="Google Shape;443;p21"/>
          <p:cNvSpPr/>
          <p:nvPr/>
        </p:nvSpPr>
        <p:spPr>
          <a:xfrm>
            <a:off x="388353" y="858293"/>
            <a:ext cx="50177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https://jobreadyproject.eu/</a:t>
            </a:r>
            <a:endParaRPr sz="3000" b="1" i="0" u="none" strike="noStrike" cap="non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44" name="Google Shape;444;p21" descr="Miðstöð símenntunar á Suðurnesjum | Fjölmennt - Símenntunar og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6364" y="5277586"/>
            <a:ext cx="2345635" cy="1580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Purpose of Assessments</a:t>
            </a:r>
            <a:endParaRPr/>
          </a:p>
        </p:txBody>
      </p:sp>
      <p:sp>
        <p:nvSpPr>
          <p:cNvPr id="122" name="Google Shape;1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123" name="Google Shape;1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124" name="Google Shape;1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pic>
        <p:nvPicPr>
          <p:cNvPr id="125" name="Google Shape;125;p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690688"/>
            <a:ext cx="29718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"/>
          <p:cNvSpPr txBox="1"/>
          <p:nvPr/>
        </p:nvSpPr>
        <p:spPr>
          <a:xfrm>
            <a:off x="786515" y="1444467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Image generated using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" name="Google Shape;127;p3"/>
          <p:cNvGrpSpPr/>
          <p:nvPr/>
        </p:nvGrpSpPr>
        <p:grpSpPr>
          <a:xfrm>
            <a:off x="4445199" y="1567577"/>
            <a:ext cx="5853834" cy="4382998"/>
            <a:chOff x="6350198" y="1874044"/>
            <a:chExt cx="7416403" cy="5552956"/>
          </a:xfrm>
        </p:grpSpPr>
        <p:pic>
          <p:nvPicPr>
            <p:cNvPr id="128" name="Google Shape;128;p3" descr="preencoded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50198" y="1874044"/>
              <a:ext cx="616982" cy="616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3"/>
            <p:cNvSpPr/>
            <p:nvPr/>
          </p:nvSpPr>
          <p:spPr>
            <a:xfrm>
              <a:off x="6350198" y="2737842"/>
              <a:ext cx="7416403" cy="370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Evaluate whether participants are meeting the learning objectives.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0" name="Google Shape;130;p3" descr="preencod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50198" y="3848457"/>
              <a:ext cx="616982" cy="616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p3"/>
            <p:cNvSpPr/>
            <p:nvPr/>
          </p:nvSpPr>
          <p:spPr>
            <a:xfrm>
              <a:off x="6350198" y="4712256"/>
              <a:ext cx="7416403" cy="370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Identify areas where additional support or focus is required.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2" name="Google Shape;132;p3" descr="preencoded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50198" y="5822871"/>
              <a:ext cx="616982" cy="616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p3"/>
            <p:cNvSpPr/>
            <p:nvPr/>
          </p:nvSpPr>
          <p:spPr>
            <a:xfrm>
              <a:off x="6350198" y="6686669"/>
              <a:ext cx="7416403" cy="740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Measure the balance between knowledge acquisition and real-world application.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Effective Assessment</a:t>
            </a:r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140" name="Google Shape;14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141" name="Google Shape;14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142" name="Google Shape;142;p4"/>
          <p:cNvSpPr txBox="1"/>
          <p:nvPr/>
        </p:nvSpPr>
        <p:spPr>
          <a:xfrm>
            <a:off x="838199" y="1540701"/>
            <a:ext cx="886947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Assessing trainees effectively ensures they gain the competencies required for success in the hospitality sector. This section provides instructors with a clear framework for monitoring and evaluating participants' progress, balancing theoretical knowledge with practical application.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860449" y="2892432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Images generated using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99" y="3299503"/>
            <a:ext cx="2645388" cy="1634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"/>
          <p:cNvSpPr/>
          <p:nvPr/>
        </p:nvSpPr>
        <p:spPr>
          <a:xfrm>
            <a:off x="838200" y="5098575"/>
            <a:ext cx="29514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Checklists and Rubrics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"/>
          <p:cNvSpPr/>
          <p:nvPr/>
        </p:nvSpPr>
        <p:spPr>
          <a:xfrm>
            <a:off x="838199" y="5475361"/>
            <a:ext cx="2645388" cy="48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Use checklists and rubrics to assess the participants.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3267" y="3272710"/>
            <a:ext cx="2645466" cy="163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"/>
          <p:cNvSpPr/>
          <p:nvPr/>
        </p:nvSpPr>
        <p:spPr>
          <a:xfrm>
            <a:off x="4221126" y="5092875"/>
            <a:ext cx="3353053" cy="10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Ongoing</a:t>
            </a:r>
            <a:r>
              <a:rPr lang="en-GB" sz="20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200" b="1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Feedback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4221126" y="5439404"/>
            <a:ext cx="3932274" cy="48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Incorporate ongoing feedback to encourage continuous improvement.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8334" y="3226306"/>
            <a:ext cx="2645466" cy="163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8708325" y="5062625"/>
            <a:ext cx="34836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1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Assessment Components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8708334" y="5387988"/>
            <a:ext cx="3364604" cy="48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Assessments include quizzes, practical evaluations, and a final assignment.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Assessment Strategies</a:t>
            </a:r>
            <a:endParaRPr/>
          </a:p>
        </p:txBody>
      </p:sp>
      <p:sp>
        <p:nvSpPr>
          <p:cNvPr id="372" name="Google Shape;37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73" name="Google Shape;37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374" name="Google Shape;37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375" name="Google Shape;375;p17"/>
          <p:cNvSpPr/>
          <p:nvPr/>
        </p:nvSpPr>
        <p:spPr>
          <a:xfrm>
            <a:off x="767305" y="1792167"/>
            <a:ext cx="22860" cy="3773805"/>
          </a:xfrm>
          <a:prstGeom prst="roundRect">
            <a:avLst>
              <a:gd name="adj" fmla="val 1302920"/>
            </a:avLst>
          </a:prstGeom>
          <a:solidFill>
            <a:srgbClr val="000000">
              <a:alpha val="745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6" name="Google Shape;376;p17"/>
          <p:cNvSpPr/>
          <p:nvPr/>
        </p:nvSpPr>
        <p:spPr>
          <a:xfrm>
            <a:off x="979236" y="2227460"/>
            <a:ext cx="694968" cy="22860"/>
          </a:xfrm>
          <a:prstGeom prst="roundRect">
            <a:avLst>
              <a:gd name="adj" fmla="val 1302920"/>
            </a:avLst>
          </a:prstGeom>
          <a:solidFill>
            <a:srgbClr val="2D4D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7" name="Google Shape;377;p17"/>
          <p:cNvSpPr/>
          <p:nvPr/>
        </p:nvSpPr>
        <p:spPr>
          <a:xfrm>
            <a:off x="555374" y="2015529"/>
            <a:ext cx="446723" cy="446723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50" cap="flat" cmpd="sng">
            <a:solidFill>
              <a:srgbClr val="2D4D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8" name="Google Shape;378;p17"/>
          <p:cNvSpPr/>
          <p:nvPr/>
        </p:nvSpPr>
        <p:spPr>
          <a:xfrm>
            <a:off x="694677" y="2098753"/>
            <a:ext cx="168116" cy="28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9" name="Google Shape;379;p17"/>
          <p:cNvSpPr/>
          <p:nvPr/>
        </p:nvSpPr>
        <p:spPr>
          <a:xfrm>
            <a:off x="1870776" y="1990645"/>
            <a:ext cx="2336006" cy="29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Diverse Methods</a:t>
            </a:r>
            <a:endParaRPr sz="18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0" name="Google Shape;380;p17"/>
          <p:cNvSpPr/>
          <p:nvPr/>
        </p:nvSpPr>
        <p:spPr>
          <a:xfrm>
            <a:off x="1870776" y="2401648"/>
            <a:ext cx="8505232" cy="5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GB" sz="155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Use various assessment techniques to cater to different learning styles.</a:t>
            </a:r>
            <a:endParaRPr sz="155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1" name="Google Shape;381;p17"/>
          <p:cNvSpPr/>
          <p:nvPr/>
        </p:nvSpPr>
        <p:spPr>
          <a:xfrm>
            <a:off x="979236" y="3551554"/>
            <a:ext cx="694968" cy="22860"/>
          </a:xfrm>
          <a:prstGeom prst="roundRect">
            <a:avLst>
              <a:gd name="adj" fmla="val 1302920"/>
            </a:avLst>
          </a:prstGeom>
          <a:solidFill>
            <a:srgbClr val="018C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2" name="Google Shape;382;p17"/>
          <p:cNvSpPr/>
          <p:nvPr/>
        </p:nvSpPr>
        <p:spPr>
          <a:xfrm>
            <a:off x="555374" y="3339623"/>
            <a:ext cx="446723" cy="446723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50" cap="flat" cmpd="sng">
            <a:solidFill>
              <a:srgbClr val="018C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3" name="Google Shape;383;p17"/>
          <p:cNvSpPr/>
          <p:nvPr/>
        </p:nvSpPr>
        <p:spPr>
          <a:xfrm>
            <a:off x="694677" y="3422847"/>
            <a:ext cx="168116" cy="28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4" name="Google Shape;384;p17"/>
          <p:cNvSpPr/>
          <p:nvPr/>
        </p:nvSpPr>
        <p:spPr>
          <a:xfrm>
            <a:off x="1870776" y="3314739"/>
            <a:ext cx="2336006" cy="29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Self-Assessment</a:t>
            </a:r>
            <a:endParaRPr sz="18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5" name="Google Shape;385;p17"/>
          <p:cNvSpPr/>
          <p:nvPr/>
        </p:nvSpPr>
        <p:spPr>
          <a:xfrm>
            <a:off x="1870776" y="3751460"/>
            <a:ext cx="9483024" cy="29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GB" sz="155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Encourage critical thinking through self-evaluation and peer feedback.</a:t>
            </a:r>
            <a:endParaRPr sz="155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6" name="Google Shape;386;p17"/>
          <p:cNvSpPr/>
          <p:nvPr/>
        </p:nvSpPr>
        <p:spPr>
          <a:xfrm>
            <a:off x="979236" y="4875648"/>
            <a:ext cx="694968" cy="22860"/>
          </a:xfrm>
          <a:prstGeom prst="roundRect">
            <a:avLst>
              <a:gd name="adj" fmla="val 1302920"/>
            </a:avLst>
          </a:prstGeom>
          <a:solidFill>
            <a:srgbClr val="DA33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7" name="Google Shape;387;p17"/>
          <p:cNvSpPr/>
          <p:nvPr/>
        </p:nvSpPr>
        <p:spPr>
          <a:xfrm>
            <a:off x="555374" y="4663717"/>
            <a:ext cx="446723" cy="446723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50" cap="flat" cmpd="sng">
            <a:solidFill>
              <a:srgbClr val="DA33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8" name="Google Shape;388;p17"/>
          <p:cNvSpPr/>
          <p:nvPr/>
        </p:nvSpPr>
        <p:spPr>
          <a:xfrm>
            <a:off x="694677" y="4746941"/>
            <a:ext cx="168116" cy="28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9" name="Google Shape;389;p17"/>
          <p:cNvSpPr/>
          <p:nvPr/>
        </p:nvSpPr>
        <p:spPr>
          <a:xfrm>
            <a:off x="1870776" y="4638833"/>
            <a:ext cx="2336006" cy="29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Documentation</a:t>
            </a:r>
            <a:endParaRPr sz="18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0" name="Google Shape;390;p17"/>
          <p:cNvSpPr/>
          <p:nvPr/>
        </p:nvSpPr>
        <p:spPr>
          <a:xfrm>
            <a:off x="1870776" y="5002370"/>
            <a:ext cx="85280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GB" sz="1550" b="0" i="0" u="none" strike="noStrike" cap="none">
                <a:solidFill>
                  <a:srgbClr val="00002E"/>
                </a:solidFill>
                <a:latin typeface="Poppins"/>
                <a:ea typeface="Poppins"/>
                <a:cs typeface="Poppins"/>
                <a:sym typeface="Poppins"/>
              </a:rPr>
              <a:t>Maintain thorough records to track progress and identify learning trends.</a:t>
            </a:r>
            <a:endParaRPr sz="155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Practical Tips for Instructors</a:t>
            </a:r>
            <a:endParaRPr/>
          </a:p>
        </p:txBody>
      </p:sp>
      <p:sp>
        <p:nvSpPr>
          <p:cNvPr id="333" name="Google Shape;3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334" name="Google Shape;3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pic>
        <p:nvPicPr>
          <p:cNvPr id="336" name="Google Shape;336;p1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400" y="1860218"/>
            <a:ext cx="2830559" cy="4245838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5"/>
          <p:cNvSpPr txBox="1"/>
          <p:nvPr/>
        </p:nvSpPr>
        <p:spPr>
          <a:xfrm>
            <a:off x="8016472" y="6110129"/>
            <a:ext cx="2743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Image generated using Gamma.app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8" name="Google Shape;338;p15"/>
          <p:cNvGrpSpPr/>
          <p:nvPr/>
        </p:nvGrpSpPr>
        <p:grpSpPr>
          <a:xfrm>
            <a:off x="838200" y="1590758"/>
            <a:ext cx="6626902" cy="4245838"/>
            <a:chOff x="790813" y="1893808"/>
            <a:chExt cx="7562374" cy="5422583"/>
          </a:xfrm>
        </p:grpSpPr>
        <p:pic>
          <p:nvPicPr>
            <p:cNvPr id="339" name="Google Shape;339;p15" descr="preencoded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0813" y="1893808"/>
              <a:ext cx="564833" cy="5648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15"/>
            <p:cNvSpPr/>
            <p:nvPr/>
          </p:nvSpPr>
          <p:spPr>
            <a:xfrm>
              <a:off x="790813" y="2684502"/>
              <a:ext cx="7562374" cy="338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Use diverse assessment methods to cater to different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learning styles and needs.</a:t>
              </a:r>
              <a:endParaRPr sz="1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1" name="Google Shape;341;p15" descr="preencod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0813" y="3701296"/>
              <a:ext cx="564833" cy="5648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15"/>
            <p:cNvSpPr/>
            <p:nvPr/>
          </p:nvSpPr>
          <p:spPr>
            <a:xfrm>
              <a:off x="790813" y="4491990"/>
              <a:ext cx="7562374" cy="677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Encourage self-assessment and peer feedback to foster critical thinking and collaboration.</a:t>
              </a:r>
              <a:endParaRPr sz="1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3" name="Google Shape;343;p15" descr="preencoded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0813" y="5847755"/>
              <a:ext cx="564833" cy="5648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15"/>
            <p:cNvSpPr/>
            <p:nvPr/>
          </p:nvSpPr>
          <p:spPr>
            <a:xfrm>
              <a:off x="790813" y="6638449"/>
              <a:ext cx="7562374" cy="677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GB" sz="1750" b="0" i="0" u="none" strike="noStrike" cap="none">
                  <a:solidFill>
                    <a:srgbClr val="3D3838"/>
                  </a:solidFill>
                  <a:latin typeface="Arial"/>
                  <a:ea typeface="Arial"/>
                  <a:cs typeface="Arial"/>
                  <a:sym typeface="Arial"/>
                </a:rPr>
                <a:t>Document assessments thoroughly to track progress and identify trends across participants.</a:t>
              </a:r>
              <a:endParaRPr sz="1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Balancing Practice and Quizzes</a:t>
            </a:r>
            <a:endParaRPr/>
          </a:p>
        </p:txBody>
      </p:sp>
      <p:sp>
        <p:nvSpPr>
          <p:cNvPr id="255" name="Google Shape;25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56" name="Google Shape;25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pic>
        <p:nvPicPr>
          <p:cNvPr id="258" name="Google Shape;25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235" y="1690688"/>
            <a:ext cx="37592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0"/>
          <p:cNvSpPr txBox="1"/>
          <p:nvPr/>
        </p:nvSpPr>
        <p:spPr>
          <a:xfrm>
            <a:off x="4969565" y="2565507"/>
            <a:ext cx="6096000" cy="540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rgbClr val="3D3838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A balance between practical and theoretical evaluations is crucial for comprehensive learning.</a:t>
            </a: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0" name="Google Shape;260;p10"/>
          <p:cNvSpPr txBox="1"/>
          <p:nvPr/>
        </p:nvSpPr>
        <p:spPr>
          <a:xfrm>
            <a:off x="4969565" y="3688161"/>
            <a:ext cx="6096000" cy="75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rgbClr val="3D3838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For example, 60% of the evaluation weight should be allocated to practical tasks, while 40% is assigned to quizzes and theoretical assessments.</a:t>
            </a: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1" name="Google Shape;261;p10"/>
          <p:cNvSpPr txBox="1"/>
          <p:nvPr/>
        </p:nvSpPr>
        <p:spPr>
          <a:xfrm>
            <a:off x="4969565" y="4860801"/>
            <a:ext cx="6096000" cy="540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rgbClr val="3D3838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3D3838"/>
                </a:solidFill>
                <a:latin typeface="Arial"/>
                <a:ea typeface="Arial"/>
                <a:cs typeface="Arial"/>
                <a:sym typeface="Arial"/>
              </a:rPr>
              <a:t>The balance can be adjusted based on participant performance and needs.</a:t>
            </a: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/>
              <a:t>Evaluation During Practice</a:t>
            </a:r>
            <a:endParaRPr/>
          </a:p>
        </p:txBody>
      </p:sp>
      <p:sp>
        <p:nvSpPr>
          <p:cNvPr id="231" name="Google Shape;23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2023-1-IS01-KA220-VET-000158090</a:t>
            </a:r>
            <a:endParaRPr/>
          </a:p>
        </p:txBody>
      </p:sp>
      <p:sp>
        <p:nvSpPr>
          <p:cNvPr id="232" name="Google Shape;23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to monitor and assess trainees’ performance and achievement</a:t>
            </a:r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grpSp>
        <p:nvGrpSpPr>
          <p:cNvPr id="234" name="Google Shape;234;p9"/>
          <p:cNvGrpSpPr/>
          <p:nvPr/>
        </p:nvGrpSpPr>
        <p:grpSpPr>
          <a:xfrm>
            <a:off x="501316" y="1864894"/>
            <a:ext cx="10987306" cy="3938519"/>
            <a:chOff x="346440" y="1690688"/>
            <a:chExt cx="12902803" cy="5351978"/>
          </a:xfrm>
        </p:grpSpPr>
        <p:sp>
          <p:nvSpPr>
            <p:cNvPr id="235" name="Google Shape;235;p9"/>
            <p:cNvSpPr/>
            <p:nvPr/>
          </p:nvSpPr>
          <p:spPr>
            <a:xfrm>
              <a:off x="346440" y="1690688"/>
              <a:ext cx="2150388" cy="1362432"/>
            </a:xfrm>
            <a:prstGeom prst="roundRect">
              <a:avLst>
                <a:gd name="adj" fmla="val 2718"/>
              </a:avLst>
            </a:prstGeom>
            <a:solidFill>
              <a:srgbClr val="F2EE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593257" y="2140506"/>
              <a:ext cx="117872" cy="462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1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1</a:t>
              </a:r>
              <a:endParaRPr sz="2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2743652" y="1937502"/>
              <a:ext cx="38661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Observe Trainees</a:t>
              </a:r>
              <a:endParaRPr sz="2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2743644" y="2436136"/>
              <a:ext cx="7512025" cy="462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Evaluate trainees during practical activities.</a:t>
              </a:r>
              <a:endParaRPr sz="1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2620177" y="3037880"/>
              <a:ext cx="10505718" cy="15240"/>
            </a:xfrm>
            <a:prstGeom prst="roundRect">
              <a:avLst>
                <a:gd name="adj" fmla="val 242945"/>
              </a:avLst>
            </a:prstGeom>
            <a:solidFill>
              <a:srgbClr val="D8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46440" y="3176469"/>
              <a:ext cx="4300895" cy="1362432"/>
            </a:xfrm>
            <a:prstGeom prst="roundRect">
              <a:avLst>
                <a:gd name="adj" fmla="val 2718"/>
              </a:avLst>
            </a:prstGeom>
            <a:solidFill>
              <a:srgbClr val="F2EE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593257" y="3626287"/>
              <a:ext cx="178951" cy="462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1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2</a:t>
              </a:r>
              <a:endParaRPr sz="2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894147" y="3423302"/>
              <a:ext cx="59577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Use Learning Objectives</a:t>
              </a:r>
              <a:endParaRPr sz="2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894152" y="3921919"/>
              <a:ext cx="7834117" cy="3088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Use the module's learning objectives as criteria.</a:t>
              </a:r>
              <a:endParaRPr sz="1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4770684" y="4523661"/>
              <a:ext cx="8355211" cy="15240"/>
            </a:xfrm>
            <a:prstGeom prst="roundRect">
              <a:avLst>
                <a:gd name="adj" fmla="val 242945"/>
              </a:avLst>
            </a:prstGeom>
            <a:solidFill>
              <a:srgbClr val="D8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346440" y="4662250"/>
              <a:ext cx="6451402" cy="1732598"/>
            </a:xfrm>
            <a:prstGeom prst="roundRect">
              <a:avLst>
                <a:gd name="adj" fmla="val 2137"/>
              </a:avLst>
            </a:prstGeom>
            <a:solidFill>
              <a:srgbClr val="F2EE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593257" y="5297210"/>
              <a:ext cx="179546" cy="462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1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3</a:t>
              </a:r>
              <a:endParaRPr sz="2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044640" y="4909068"/>
              <a:ext cx="48894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1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Provide Feedback</a:t>
              </a:r>
              <a:endParaRPr sz="2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7044659" y="5407700"/>
              <a:ext cx="5957768" cy="740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26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GB" sz="190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Provide constructive feedback immediately after practice sessions.</a:t>
              </a:r>
              <a:endParaRPr sz="1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46440" y="6672501"/>
              <a:ext cx="12902803" cy="370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812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600" b="0" i="0" u="none" strike="noStrike" cap="none">
                  <a:solidFill>
                    <a:srgbClr val="3D3838"/>
                  </a:solidFill>
                  <a:latin typeface="Poppins"/>
                  <a:ea typeface="Poppins"/>
                  <a:cs typeface="Poppins"/>
                  <a:sym typeface="Poppins"/>
                </a:rPr>
                <a:t>For example, assess their ability to handle front desk operations or follow workplace safety protocols.</a:t>
              </a:r>
              <a:endParaRPr sz="16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7029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oppins SemiBold"/>
              <a:buNone/>
            </a:pPr>
            <a:r>
              <a:rPr lang="en-GB" sz="2800"/>
              <a:t>ACTIVITY: Designing Effective Assessments</a:t>
            </a:r>
            <a:endParaRPr sz="2800"/>
          </a:p>
        </p:txBody>
      </p:sp>
      <p:sp>
        <p:nvSpPr>
          <p:cNvPr id="267" name="Google Shape;26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chemeClr val="tx1"/>
                </a:solidFill>
              </a:rPr>
              <a:t>2023-1-IS01-KA220-VET-000158090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268" name="Google Shape;26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chemeClr val="tx1"/>
                </a:solidFill>
              </a:rPr>
              <a:t>How to monitor and assess trainees’ performance and achievement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269" name="Google Shape;26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>
                <a:solidFill>
                  <a:schemeClr val="tx1"/>
                </a:solidFill>
              </a:rPr>
              <a:t>9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270" name="Google Shape;270;p11"/>
          <p:cNvSpPr/>
          <p:nvPr/>
        </p:nvSpPr>
        <p:spPr>
          <a:xfrm>
            <a:off x="1437144" y="1853366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6F5EE"/>
          </a:solidFill>
          <a:ln w="9525" cap="flat" cmpd="sng">
            <a:solidFill>
              <a:srgbClr val="BCD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1" name="Google Shape;271;p11"/>
          <p:cNvSpPr/>
          <p:nvPr/>
        </p:nvSpPr>
        <p:spPr>
          <a:xfrm>
            <a:off x="2060793" y="1853366"/>
            <a:ext cx="3041213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Assessment Aspects</a:t>
            </a:r>
            <a:endParaRPr sz="220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2" name="Google Shape;272;p11"/>
          <p:cNvSpPr/>
          <p:nvPr/>
        </p:nvSpPr>
        <p:spPr>
          <a:xfrm>
            <a:off x="2060800" y="2280725"/>
            <a:ext cx="3041100" cy="18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What are the most important aspects of assessing trainee performance?</a:t>
            </a:r>
            <a:endParaRPr sz="1750" b="0" i="0" u="none" strike="noStrike" cap="none" dirty="0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3" name="Google Shape;273;p11"/>
          <p:cNvSpPr/>
          <p:nvPr/>
        </p:nvSpPr>
        <p:spPr>
          <a:xfrm>
            <a:off x="5328821" y="1853366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6F5EE"/>
          </a:solidFill>
          <a:ln w="9525" cap="flat" cmpd="sng">
            <a:solidFill>
              <a:srgbClr val="BCD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4" name="Google Shape;274;p11"/>
          <p:cNvSpPr/>
          <p:nvPr/>
        </p:nvSpPr>
        <p:spPr>
          <a:xfrm>
            <a:off x="5952478" y="1853375"/>
            <a:ext cx="4947000" cy="10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Balancing Theory and Practice</a:t>
            </a:r>
            <a:endParaRPr sz="220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5952475" y="2462126"/>
            <a:ext cx="304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How can you balance theory and practice in your evaluations?</a:t>
            </a:r>
            <a:endParaRPr sz="175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1437144" y="4631690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6F5EE"/>
          </a:solidFill>
          <a:ln w="9525" cap="flat" cmpd="sng">
            <a:solidFill>
              <a:srgbClr val="BCD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2060793" y="4631690"/>
            <a:ext cx="3646408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Example Framework</a:t>
            </a:r>
            <a:endParaRPr sz="220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2060793" y="5122108"/>
            <a:ext cx="693277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GB" sz="1750" b="0" i="0" u="none" strike="noStrike" cap="none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60% practical tasks, 40% theoretical quizzes.</a:t>
            </a:r>
            <a:endParaRPr sz="1750" b="0" i="0" u="none" strike="noStrike" cap="none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4">
      <a:dk1>
        <a:srgbClr val="000000"/>
      </a:dk1>
      <a:lt1>
        <a:srgbClr val="FFFFFF"/>
      </a:lt1>
      <a:dk2>
        <a:srgbClr val="6B1718"/>
      </a:dk2>
      <a:lt2>
        <a:srgbClr val="E7E6E6"/>
      </a:lt2>
      <a:accent1>
        <a:srgbClr val="6B1718"/>
      </a:accent1>
      <a:accent2>
        <a:srgbClr val="107D4F"/>
      </a:accent2>
      <a:accent3>
        <a:srgbClr val="696969"/>
      </a:accent3>
      <a:accent4>
        <a:srgbClr val="6B1718"/>
      </a:accent4>
      <a:accent5>
        <a:srgbClr val="107D4F"/>
      </a:accent5>
      <a:accent6>
        <a:srgbClr val="696969"/>
      </a:accent6>
      <a:hlink>
        <a:srgbClr val="696969"/>
      </a:hlink>
      <a:folHlink>
        <a:srgbClr val="107D4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1527</Words>
  <Application>Microsoft Office PowerPoint</Application>
  <PresentationFormat>Breitbild</PresentationFormat>
  <Paragraphs>237</Paragraphs>
  <Slides>20</Slides>
  <Notes>20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Poppins SemiBold</vt:lpstr>
      <vt:lpstr>Calibri</vt:lpstr>
      <vt:lpstr>Unbounded</vt:lpstr>
      <vt:lpstr>Open Sans</vt:lpstr>
      <vt:lpstr>Poppins Medium</vt:lpstr>
      <vt:lpstr>Poppins</vt:lpstr>
      <vt:lpstr>Arial</vt:lpstr>
      <vt:lpstr>Poppins Light</vt:lpstr>
      <vt:lpstr>Tema de Office</vt:lpstr>
      <vt:lpstr>PowerPoint-Präsentation</vt:lpstr>
      <vt:lpstr>Introduction to Assessments</vt:lpstr>
      <vt:lpstr>Purpose of Assessments</vt:lpstr>
      <vt:lpstr>Effective Assessment</vt:lpstr>
      <vt:lpstr>Assessment Strategies</vt:lpstr>
      <vt:lpstr>Practical Tips for Instructors</vt:lpstr>
      <vt:lpstr>Balancing Practice and Quizzes</vt:lpstr>
      <vt:lpstr>Evaluation During Practice</vt:lpstr>
      <vt:lpstr>ACTIVITY: Designing Effective Assessments</vt:lpstr>
      <vt:lpstr>Balancing Theory and Workplace Assessments</vt:lpstr>
      <vt:lpstr>The Final Assignment</vt:lpstr>
      <vt:lpstr>Creating Final Assignments</vt:lpstr>
      <vt:lpstr>Evaluation with Quizzes</vt:lpstr>
      <vt:lpstr>Practical Application</vt:lpstr>
      <vt:lpstr>Counselling during work-place training </vt:lpstr>
      <vt:lpstr>Keeping Participants Active</vt:lpstr>
      <vt:lpstr>Importance of Timely Attendance</vt:lpstr>
      <vt:lpstr>Questions for the employer</vt:lpstr>
      <vt:lpstr>Conclusion:  Competence Acquisition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Usuario</dc:creator>
  <cp:lastModifiedBy>Admin</cp:lastModifiedBy>
  <cp:revision>4</cp:revision>
  <dcterms:created xsi:type="dcterms:W3CDTF">2023-05-31T15:03:02Z</dcterms:created>
  <dcterms:modified xsi:type="dcterms:W3CDTF">2024-12-20T11:12:03Z</dcterms:modified>
</cp:coreProperties>
</file>