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4" r:id="rId3"/>
    <p:sldId id="275" r:id="rId4"/>
    <p:sldId id="265" r:id="rId5"/>
    <p:sldId id="274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6" r:id="rId15"/>
    <p:sldId id="277" r:id="rId16"/>
    <p:sldId id="278" r:id="rId17"/>
  </p:sldIdLst>
  <p:sldSz cx="12192000" cy="6858000"/>
  <p:notesSz cx="6858000" cy="9144000"/>
  <p:embeddedFontLst>
    <p:embeddedFont>
      <p:font typeface="Poppins Medium" panose="020B0604020202020204" charset="0"/>
      <p:regular r:id="rId19"/>
      <p:bold r:id="rId20"/>
      <p:italic r:id="rId21"/>
      <p:boldItalic r:id="rId22"/>
    </p:embeddedFont>
    <p:embeddedFont>
      <p:font typeface="Raleway" panose="020B0604020202020204" charset="0"/>
      <p:regular r:id="rId23"/>
      <p:bold r:id="rId24"/>
      <p:italic r:id="rId25"/>
      <p:boldItalic r:id="rId26"/>
    </p:embeddedFont>
    <p:embeddedFont>
      <p:font typeface="Poppins SemiBold" panose="020B0604020202020204" charset="0"/>
      <p:regular r:id="rId27"/>
      <p:bold r:id="rId28"/>
      <p:italic r:id="rId29"/>
      <p:boldItalic r:id="rId30"/>
    </p:embeddedFont>
    <p:embeddedFont>
      <p:font typeface="Poppins" panose="020B0604020202020204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Poppins Light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ji4+DmwoHFkB0TgLl2yHxI4tba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94D008-4392-410C-B033-E0E6339D1090}">
  <a:tblStyle styleId="{9494D008-4392-410C-B033-E0E6339D1090}" styleName="Table_0">
    <a:wholeTbl>
      <a:tcTxStyle b="off" i="off">
        <a:font>
          <a:latin typeface="Poppins"/>
          <a:ea typeface="Poppins"/>
          <a:cs typeface="Poppin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CE8"/>
          </a:solidFill>
        </a:fill>
      </a:tcStyle>
    </a:wholeTbl>
    <a:band1H>
      <a:tcTxStyle b="off" i="off"/>
      <a:tcStyle>
        <a:tcBdr/>
        <a:fill>
          <a:solidFill>
            <a:srgbClr val="CAD6C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D6C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Poppins"/>
          <a:ea typeface="Poppins"/>
          <a:cs typeface="Poppins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Poppins"/>
          <a:ea typeface="Poppins"/>
          <a:cs typeface="Poppins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Poppins"/>
          <a:ea typeface="Poppins"/>
          <a:cs typeface="Poppin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Poppins"/>
          <a:ea typeface="Poppins"/>
          <a:cs typeface="Poppin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8D5FD53-2673-41B0-BF68-F2A8959822CA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3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56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6193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04770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1" name="Google Shape;3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3087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31" name="Google Shape;3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9485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0" name="Google Shape;35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1580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73" name="Google Shape;37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0117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30" name="Google Shape;43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63834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39" name="Google Shape;4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69504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1" name="Google Shape;451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05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6365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12" name="Google Shape;41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3727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9983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3" name="Google Shape;3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7997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37" name="Google Shape;2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392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dirty="0"/>
          </a:p>
        </p:txBody>
      </p:sp>
      <p:sp>
        <p:nvSpPr>
          <p:cNvPr id="251" name="Google Shape;2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9300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3" name="Google Shape;2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7518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5" name="Google Shape;2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4227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oppins SemiBold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4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Poppins SemiBold"/>
              <a:buNone/>
              <a:defRPr sz="6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Poppins SemiBold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Poppins SemiBold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  <a:defRPr sz="4000" b="1" i="0" u="none" strike="noStrike" cap="none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556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2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748109" y="352586"/>
            <a:ext cx="1742224" cy="13255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790116" y="3031526"/>
            <a:ext cx="5255580" cy="2525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b="1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Πώς να παραδώσετε το μάθημα JobReady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</a:pPr>
            <a:endParaRPr sz="40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790116" y="1918038"/>
            <a:ext cx="6939203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2023-1-IS01-KA220-VET-000158090</a:t>
            </a:r>
            <a:endParaRPr sz="2000" b="1" i="0" u="none" strike="noStrike" cap="none" dirty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Ενότητα 4: Λειτουργίες ρεσεψιόν και συστήματα πληροφοριών</a:t>
            </a:r>
            <a:endParaRPr/>
          </a:p>
        </p:txBody>
      </p:sp>
      <p:sp>
        <p:nvSpPr>
          <p:cNvPr id="314" name="Google Shape;31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15" name="Google Shape;31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Πώς να παραδώσετε το μάθημα JobReady</a:t>
            </a:r>
            <a:endParaRPr/>
          </a:p>
        </p:txBody>
      </p:sp>
      <p:sp>
        <p:nvSpPr>
          <p:cNvPr id="316" name="Google Shape;31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pic>
        <p:nvPicPr>
          <p:cNvPr id="317" name="Google Shape;317;p15" descr="preencoded.png"/>
          <p:cNvPicPr preferRelativeResize="0"/>
          <p:nvPr/>
        </p:nvPicPr>
        <p:blipFill rotWithShape="1">
          <a:blip r:embed="rId3">
            <a:alphaModFix/>
          </a:blip>
          <a:srcRect t="33490" b="-33490"/>
          <a:stretch/>
        </p:blipFill>
        <p:spPr>
          <a:xfrm>
            <a:off x="0" y="2160000"/>
            <a:ext cx="12192000" cy="225821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5"/>
          <p:cNvSpPr txBox="1"/>
          <p:nvPr/>
        </p:nvSpPr>
        <p:spPr>
          <a:xfrm>
            <a:off x="9541165" y="1874870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Εικόνα AI που δημιουργήθηκε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9" name="Google Shape;319;p15"/>
          <p:cNvGrpSpPr/>
          <p:nvPr/>
        </p:nvGrpSpPr>
        <p:grpSpPr>
          <a:xfrm>
            <a:off x="184509" y="4059223"/>
            <a:ext cx="11681426" cy="2297128"/>
            <a:chOff x="758666" y="5157430"/>
            <a:chExt cx="13113187" cy="2535394"/>
          </a:xfrm>
        </p:grpSpPr>
        <p:sp>
          <p:nvSpPr>
            <p:cNvPr id="320" name="Google Shape;320;p15"/>
            <p:cNvSpPr/>
            <p:nvPr/>
          </p:nvSpPr>
          <p:spPr>
            <a:xfrm>
              <a:off x="758666" y="5157430"/>
              <a:ext cx="4226600" cy="2535392"/>
            </a:xfrm>
            <a:prstGeom prst="roundRect">
              <a:avLst>
                <a:gd name="adj" fmla="val 3951"/>
              </a:avLst>
            </a:prstGeom>
            <a:solidFill>
              <a:srgbClr val="E1E1EA"/>
            </a:solidFill>
            <a:ln w="9525" cap="flat" cmpd="sng">
              <a:solidFill>
                <a:srgbClr val="C7C7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1020964" y="5296912"/>
              <a:ext cx="4102163" cy="338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619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GB" sz="210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Υπ</a:t>
              </a:r>
              <a:r>
                <a:rPr lang="en-GB" sz="210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ηρεσίες</a:t>
              </a:r>
              <a:r>
                <a:rPr lang="en-GB" sz="210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επ</a:t>
              </a:r>
              <a:r>
                <a:rPr lang="en-GB" sz="210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ισκε</a:t>
              </a:r>
              <a:r>
                <a:rPr lang="en-GB" sz="210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πτών</a:t>
              </a:r>
              <a:endParaRPr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982980" y="5850493"/>
              <a:ext cx="3777972" cy="1040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882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GB" sz="150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Αυτή η ενότητα εισάγει τους μαθητές στις κύριες λειτουργίες της ρεσεψιόν και στα συστήματα που χρησιμοποιούνται για τη διαχείρισή τους.</a:t>
              </a:r>
              <a:endParaRPr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5201960" y="5157430"/>
              <a:ext cx="4226600" cy="2535394"/>
            </a:xfrm>
            <a:prstGeom prst="roundRect">
              <a:avLst>
                <a:gd name="adj" fmla="val 3951"/>
              </a:avLst>
            </a:prstGeom>
            <a:solidFill>
              <a:srgbClr val="E1E1EA"/>
            </a:solidFill>
            <a:ln w="9525" cap="flat" cmpd="sng">
              <a:solidFill>
                <a:srgbClr val="C7C7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5426273" y="5188153"/>
              <a:ext cx="2709863" cy="338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619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GB" sz="210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Αν</a:t>
              </a:r>
              <a:r>
                <a:rPr lang="en-GB" sz="210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ακοίνωση</a:t>
              </a:r>
              <a:endParaRPr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5301836" y="5643717"/>
              <a:ext cx="4126724" cy="13873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8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GB" sz="150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Έμφαση δίνεται στην παρουσίαση βασικών εννοιών, όπως οι υπηρεσίες επισκεπτών, η επικοινωνία με τους </a:t>
              </a:r>
              <a:r>
                <a:rPr lang="en-GB" sz="1500" b="0" i="0" u="none" strike="noStrike" cap="none" dirty="0" smtClean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πελάτες</a:t>
              </a:r>
              <a:r>
                <a:rPr lang="el-GR" sz="1500" b="0" i="0" u="none" strike="noStrike" cap="none" dirty="0" smtClean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, το </a:t>
              </a:r>
              <a:r>
                <a:rPr lang="en-GB" sz="1500" b="0" i="0" u="none" strike="noStrike" cap="none" dirty="0" smtClean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π</a:t>
              </a:r>
              <a:r>
                <a:rPr lang="en-GB" sz="1500" b="0" i="0" u="none" strike="noStrike" cap="none" dirty="0" err="1" smtClean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ροσω</a:t>
              </a:r>
              <a:r>
                <a:rPr lang="en-GB" sz="1500" b="0" i="0" u="none" strike="noStrike" cap="none" dirty="0" smtClean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πικό </a:t>
              </a:r>
              <a:r>
                <a:rPr lang="en-GB" sz="150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και ο χειρισμός οικονομικών συναλλαγών.</a:t>
              </a:r>
              <a:endParaRPr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9645253" y="5157430"/>
              <a:ext cx="4226600" cy="2535392"/>
            </a:xfrm>
            <a:prstGeom prst="roundRect">
              <a:avLst>
                <a:gd name="adj" fmla="val 3951"/>
              </a:avLst>
            </a:prstGeom>
            <a:solidFill>
              <a:srgbClr val="E1E1EA"/>
            </a:solidFill>
            <a:ln w="9525" cap="flat" cmpd="sng">
              <a:solidFill>
                <a:srgbClr val="C7C7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9869567" y="5212378"/>
              <a:ext cx="2709863" cy="338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619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GB" sz="210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Τεχνολογί</a:t>
              </a:r>
              <a:r>
                <a:rPr lang="en-GB" sz="210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α</a:t>
              </a:r>
              <a:endParaRPr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9869567" y="5635645"/>
              <a:ext cx="3777972" cy="13873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882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GB" sz="150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Η ενότητα καλύπτει την τεχνολογία που χρησιμοποιείται και τις βέλτιστες πρακτικές για την προστασία δεδομένων στο πλαίσιο του τομέα του τουρισμού και της φιλοξενίας.</a:t>
              </a:r>
              <a:endParaRPr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6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Ενότητα 5: Λειτουργίες Υπηρεσιών Τροφίμων και Ποτών</a:t>
            </a:r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35" name="Google Shape;33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Πώς να παραδώσετε το μάθημα JobReady</a:t>
            </a:r>
            <a:endParaRPr/>
          </a:p>
        </p:txBody>
      </p:sp>
      <p:sp>
        <p:nvSpPr>
          <p:cNvPr id="336" name="Google Shape;33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sp>
        <p:nvSpPr>
          <p:cNvPr id="337" name="Google Shape;337;p16"/>
          <p:cNvSpPr txBox="1"/>
          <p:nvPr/>
        </p:nvSpPr>
        <p:spPr>
          <a:xfrm>
            <a:off x="9106972" y="1964225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Εικόνες AI που δημιουργούνται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8" name="Google Shape;338;p16"/>
          <p:cNvGrpSpPr/>
          <p:nvPr/>
        </p:nvGrpSpPr>
        <p:grpSpPr>
          <a:xfrm>
            <a:off x="341828" y="1964225"/>
            <a:ext cx="11707932" cy="3800003"/>
            <a:chOff x="341828" y="1845321"/>
            <a:chExt cx="13268899" cy="4306641"/>
          </a:xfrm>
        </p:grpSpPr>
        <p:pic>
          <p:nvPicPr>
            <p:cNvPr id="339" name="Google Shape;339;p16" descr="preencoded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1828" y="1845321"/>
              <a:ext cx="4120753" cy="25467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0" name="Google Shape;340;p16"/>
            <p:cNvSpPr/>
            <p:nvPr/>
          </p:nvSpPr>
          <p:spPr>
            <a:xfrm>
              <a:off x="341828" y="4498390"/>
              <a:ext cx="4120753" cy="354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Λειτουργίες</a:t>
              </a:r>
              <a:r>
                <a:rPr lang="en-GB" sz="220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220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κουζίν</a:t>
              </a:r>
              <a:r>
                <a:rPr lang="en-GB" sz="220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ας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6"/>
            <p:cNvSpPr/>
            <p:nvPr/>
          </p:nvSpPr>
          <p:spPr>
            <a:xfrm>
              <a:off x="341828" y="5014319"/>
              <a:ext cx="4120753" cy="7258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Οι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l-GR" sz="1750" dirty="0" smtClean="0">
                  <a:solidFill>
                    <a:srgbClr val="3C3939"/>
                  </a:solidFill>
                </a:rPr>
                <a:t>εκπαιδευόμενοι</a:t>
              </a:r>
              <a:r>
                <a:rPr lang="en-GB" sz="1750" b="0" i="0" u="none" strike="noStrike" cap="none" dirty="0" smtClean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θα 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εξερευνήσουν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τους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ρόλους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και 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τις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ευθύνες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του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π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ροσω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πικού της κουζίνας.</a:t>
              </a:r>
              <a:endParaRPr sz="1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2" name="Google Shape;342;p16" descr="preencoded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02742" y="1845321"/>
              <a:ext cx="4120872" cy="25468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p16"/>
            <p:cNvSpPr/>
            <p:nvPr/>
          </p:nvSpPr>
          <p:spPr>
            <a:xfrm>
              <a:off x="4802741" y="4498390"/>
              <a:ext cx="2835235" cy="354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Λειτουργίες</a:t>
              </a:r>
              <a:r>
                <a:rPr lang="en-GB" sz="220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μπαρ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6"/>
            <p:cNvSpPr/>
            <p:nvPr/>
          </p:nvSpPr>
          <p:spPr>
            <a:xfrm>
              <a:off x="4802741" y="5063254"/>
              <a:ext cx="4120872" cy="1088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Αυτή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η 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ενότητ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α καλύπτει τις βασικές πτυχές της υπηρεσίας </a:t>
              </a:r>
              <a:r>
                <a:rPr lang="en-GB" sz="1750" b="0" i="0" u="none" strike="noStrike" cap="none" dirty="0" smtClean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μπαρ</a:t>
              </a:r>
              <a:r>
                <a:rPr lang="el-GR" sz="1750" dirty="0">
                  <a:solidFill>
                    <a:srgbClr val="3C3939"/>
                  </a:solidFill>
                </a:rPr>
                <a:t>.</a:t>
              </a:r>
              <a:endParaRPr sz="1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5" name="Google Shape;345;p16" descr="preencoded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263776" y="1845321"/>
              <a:ext cx="4120753" cy="25467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Google Shape;346;p16"/>
            <p:cNvSpPr/>
            <p:nvPr/>
          </p:nvSpPr>
          <p:spPr>
            <a:xfrm>
              <a:off x="9263776" y="4498390"/>
              <a:ext cx="4346951" cy="354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Υπ</a:t>
              </a:r>
              <a:r>
                <a:rPr lang="en-GB" sz="220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ηρεσί</a:t>
              </a:r>
              <a:r>
                <a:rPr lang="en-GB" sz="220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α εστιατορίου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6"/>
            <p:cNvSpPr/>
            <p:nvPr/>
          </p:nvSpPr>
          <p:spPr>
            <a:xfrm>
              <a:off x="9268064" y="4959041"/>
              <a:ext cx="4120753" cy="1088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Οι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l-GR" sz="1750" b="0" i="0" u="none" strike="noStrike" cap="none" dirty="0" smtClean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εκπαιδευόμενοι</a:t>
              </a:r>
              <a:r>
                <a:rPr lang="en-GB" sz="1750" b="0" i="0" u="none" strike="noStrike" cap="none" dirty="0" smtClean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θα απ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οκτήσουν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πρα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κτικές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δεξιότητες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στην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πα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ροχή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άριστης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εξυ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πηρέτησης πελατών σε περιβάλλον εστιατορίου.</a:t>
              </a:r>
              <a:endParaRPr sz="1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7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Poppins SemiBold"/>
              <a:buNone/>
            </a:pPr>
            <a:r>
              <a:rPr lang="en-GB" sz="3400"/>
              <a:t>Ενότητα 6: Επιχειρηματικές Επικοινωνίες</a:t>
            </a:r>
            <a:endParaRPr/>
          </a:p>
        </p:txBody>
      </p:sp>
      <p:sp>
        <p:nvSpPr>
          <p:cNvPr id="353" name="Google Shape;35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54" name="Google Shape;35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Πώς να παραδώσετε το μάθημα JobReady</a:t>
            </a:r>
            <a:endParaRPr/>
          </a:p>
        </p:txBody>
      </p:sp>
      <p:sp>
        <p:nvSpPr>
          <p:cNvPr id="355" name="Google Shape;35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pic>
        <p:nvPicPr>
          <p:cNvPr id="356" name="Google Shape;356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540563"/>
            <a:ext cx="2911932" cy="4369668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7"/>
          <p:cNvSpPr txBox="1"/>
          <p:nvPr/>
        </p:nvSpPr>
        <p:spPr>
          <a:xfrm>
            <a:off x="838200" y="6010180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Εικόνα AI που δημιουργήθηκε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8" name="Google Shape;358;p17"/>
          <p:cNvGrpSpPr/>
          <p:nvPr/>
        </p:nvGrpSpPr>
        <p:grpSpPr>
          <a:xfrm>
            <a:off x="4038600" y="1690688"/>
            <a:ext cx="7827336" cy="4219543"/>
            <a:chOff x="4513037" y="1690688"/>
            <a:chExt cx="7592139" cy="5295781"/>
          </a:xfrm>
        </p:grpSpPr>
        <p:pic>
          <p:nvPicPr>
            <p:cNvPr id="359" name="Google Shape;359;p17" descr="preencoded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3037" y="1690688"/>
              <a:ext cx="554236" cy="554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0" name="Google Shape;360;p17"/>
            <p:cNvSpPr/>
            <p:nvPr/>
          </p:nvSpPr>
          <p:spPr>
            <a:xfrm>
              <a:off x="4513037" y="2466618"/>
              <a:ext cx="2921318" cy="346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58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0"/>
                <a:buFont typeface="Arial"/>
                <a:buNone/>
              </a:pPr>
              <a:r>
                <a:rPr lang="en-GB" sz="2150" b="0" i="0" u="none" strike="noStrike" cap="none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Λεκτική Επικοινωνία</a:t>
              </a:r>
              <a:endParaRPr sz="21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4513037" y="2946083"/>
              <a:ext cx="3629739" cy="7093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1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GB" sz="1700" b="0" i="0" u="none" strike="noStrike" cap="none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Οι μαθητές εξασκούν επαγγελματικές επικοινωνιακές δεξιότητες.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2" name="Google Shape;362;p17" descr="preencoded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75318" y="1690688"/>
              <a:ext cx="554236" cy="554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3" name="Google Shape;363;p17"/>
            <p:cNvSpPr/>
            <p:nvPr/>
          </p:nvSpPr>
          <p:spPr>
            <a:xfrm>
              <a:off x="8475318" y="2466618"/>
              <a:ext cx="3046333" cy="346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58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0"/>
                <a:buFont typeface="Arial"/>
                <a:buNone/>
              </a:pPr>
              <a:r>
                <a:rPr lang="en-GB" sz="2150" b="0" i="0" u="none" strike="noStrike" cap="none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Γραπτή Επικοινωνία</a:t>
              </a:r>
              <a:endParaRPr sz="21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8475318" y="2946083"/>
              <a:ext cx="3629858" cy="7093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1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GB" sz="1700" b="0" i="0" u="none" strike="noStrike" cap="none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Μάθετε να γράφετε επαγγελματικά email και γράμματα.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5" name="Google Shape;365;p17" descr="preencoded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13037" y="4320540"/>
              <a:ext cx="554236" cy="554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17"/>
            <p:cNvSpPr/>
            <p:nvPr/>
          </p:nvSpPr>
          <p:spPr>
            <a:xfrm>
              <a:off x="4513037" y="5096471"/>
              <a:ext cx="3629739" cy="692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58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0"/>
                <a:buFont typeface="Arial"/>
                <a:buNone/>
              </a:pPr>
              <a:r>
                <a:rPr lang="en-GB" sz="2150" b="0" i="0" u="none" strike="noStrike" cap="none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Διαπολιτισμική Επικοινωνία</a:t>
              </a:r>
              <a:endParaRPr sz="21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4513037" y="5922407"/>
              <a:ext cx="3629739" cy="1064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1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GB" sz="1700" b="0" i="0" u="none" strike="noStrike" cap="none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Κατανοήστε διαφορετικά πολιτιστικά υπόβαθρα και στυλ επικοινωνίας.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8" name="Google Shape;368;p17" descr="preencoded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75318" y="4320540"/>
              <a:ext cx="554236" cy="554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Google Shape;369;p17"/>
            <p:cNvSpPr/>
            <p:nvPr/>
          </p:nvSpPr>
          <p:spPr>
            <a:xfrm>
              <a:off x="8475318" y="5096471"/>
              <a:ext cx="2771180" cy="346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58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0"/>
                <a:buFont typeface="Arial"/>
                <a:buNone/>
              </a:pPr>
              <a:r>
                <a:rPr lang="en-GB" sz="2150" b="0" i="0" u="none" strike="noStrike" cap="none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Τεχνολογία</a:t>
              </a:r>
              <a:endParaRPr sz="21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8475318" y="5575935"/>
              <a:ext cx="3629858" cy="7093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1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GB" sz="1700" b="0" i="0" u="none" strike="noStrike" cap="none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Μάθετε να χρησιμοποιείτε την τεχνολογία για αποτελεσματική επικοινωνία.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8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oppins SemiBold"/>
              <a:buNone/>
            </a:pPr>
            <a:r>
              <a:rPr lang="en-GB" sz="3600"/>
              <a:t>Ενότητα 7: Αριθμητική στη Φιλοξενία</a:t>
            </a:r>
            <a:endParaRPr/>
          </a:p>
        </p:txBody>
      </p:sp>
      <p:sp>
        <p:nvSpPr>
          <p:cNvPr id="376" name="Google Shape;37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77" name="Google Shape;37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Πώς να παραδώσετε το μάθημα JobReady</a:t>
            </a:r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pic>
        <p:nvPicPr>
          <p:cNvPr id="379" name="Google Shape;379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2" y="1593327"/>
            <a:ext cx="3001857" cy="450278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8"/>
          <p:cNvSpPr txBox="1"/>
          <p:nvPr/>
        </p:nvSpPr>
        <p:spPr>
          <a:xfrm>
            <a:off x="932691" y="1347106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α AI που δημιουργήθηκε χρησιμοποιώντας το Gamma.app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1" name="Google Shape;381;p18"/>
          <p:cNvGrpSpPr/>
          <p:nvPr/>
        </p:nvGrpSpPr>
        <p:grpSpPr>
          <a:xfrm>
            <a:off x="4375130" y="1593327"/>
            <a:ext cx="7490805" cy="4677132"/>
            <a:chOff x="793790" y="2655094"/>
            <a:chExt cx="7556540" cy="4677132"/>
          </a:xfrm>
        </p:grpSpPr>
        <p:sp>
          <p:nvSpPr>
            <p:cNvPr id="382" name="Google Shape;382;p18"/>
            <p:cNvSpPr/>
            <p:nvPr/>
          </p:nvSpPr>
          <p:spPr>
            <a:xfrm>
              <a:off x="793790" y="2655094"/>
              <a:ext cx="3664863" cy="2765227"/>
            </a:xfrm>
            <a:prstGeom prst="roundRect">
              <a:avLst>
                <a:gd name="adj" fmla="val 3445"/>
              </a:avLst>
            </a:prstGeom>
            <a:solidFill>
              <a:srgbClr val="E1E1EA"/>
            </a:solidFill>
            <a:ln w="9525" cap="flat" cmpd="sng">
              <a:solidFill>
                <a:srgbClr val="C7C7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1028224" y="2749273"/>
              <a:ext cx="3535393" cy="70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 dirty="0">
                  <a:solidFill>
                    <a:srgbClr val="3C3939"/>
                  </a:solidFill>
                </a:rPr>
                <a:t>Βα</a:t>
              </a:r>
              <a:r>
                <a:rPr lang="en-GB" sz="2200" b="1" i="0" u="none" strike="noStrike" cap="none" dirty="0" err="1">
                  <a:solidFill>
                    <a:srgbClr val="3C3939"/>
                  </a:solidFill>
                </a:rPr>
                <a:t>σικές</a:t>
              </a:r>
              <a:r>
                <a:rPr lang="en-GB" sz="2200" b="1" i="0" u="none" strike="noStrike" cap="none" dirty="0">
                  <a:solidFill>
                    <a:srgbClr val="3C3939"/>
                  </a:solidFill>
                </a:rPr>
                <a:t> α</a:t>
              </a:r>
              <a:r>
                <a:rPr lang="en-GB" sz="2200" b="1" i="0" u="none" strike="noStrike" cap="none" dirty="0" err="1">
                  <a:solidFill>
                    <a:srgbClr val="3C3939"/>
                  </a:solidFill>
                </a:rPr>
                <a:t>ρχές</a:t>
              </a:r>
              <a:r>
                <a:rPr lang="en-GB" sz="2200" b="1" i="0" u="none" strike="noStrike" cap="none" dirty="0">
                  <a:solidFill>
                    <a:srgbClr val="3C3939"/>
                  </a:solidFill>
                </a:rPr>
                <a:t> α</a:t>
              </a:r>
              <a:r>
                <a:rPr lang="en-GB" sz="2200" b="1" i="0" u="none" strike="noStrike" cap="none" dirty="0" err="1">
                  <a:solidFill>
                    <a:srgbClr val="3C3939"/>
                  </a:solidFill>
                </a:rPr>
                <a:t>ριθμητικής</a:t>
              </a:r>
              <a:endParaRPr sz="2200" b="1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1028271" y="3593993"/>
              <a:ext cx="3195900" cy="16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Οι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l-GR" sz="1750" b="0" i="0" u="none" strike="noStrike" cap="none" dirty="0" smtClean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εκπαιδευόμενοι </a:t>
              </a:r>
              <a:r>
                <a:rPr lang="en-GB" sz="1750" b="0" i="0" u="none" strike="noStrike" cap="none" dirty="0" err="1" smtClean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εισάγοντ</a:t>
              </a:r>
              <a:r>
                <a:rPr lang="en-GB" sz="1750" b="0" i="0" u="none" strike="noStrike" cap="none" dirty="0" smtClean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αι 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σε βασικές έννοιες αριθμητικής που σχετίζονται με τον κλάδο της φιλοξενίας.</a:t>
              </a:r>
              <a:endParaRPr sz="1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4685467" y="2655094"/>
              <a:ext cx="3664863" cy="2765227"/>
            </a:xfrm>
            <a:prstGeom prst="roundRect">
              <a:avLst>
                <a:gd name="adj" fmla="val 3445"/>
              </a:avLst>
            </a:prstGeom>
            <a:solidFill>
              <a:srgbClr val="E1E1EA"/>
            </a:solidFill>
            <a:ln w="9525" cap="flat" cmpd="sng">
              <a:solidFill>
                <a:srgbClr val="C7C7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4919909" y="2889517"/>
              <a:ext cx="3195900" cy="3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3C3939"/>
                  </a:solidFill>
                </a:rPr>
                <a:t>Πρακτικές Εφαρμογές</a:t>
              </a:r>
              <a:endParaRPr sz="2200" b="1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4919827" y="3424320"/>
              <a:ext cx="3195900" cy="10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Απ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οκτούν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πρα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κτικές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γνώσεις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γι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α τη δημιουργία καταλόγων καθηκόντων, σχεδίων καθισμάτων και μενού.</a:t>
              </a:r>
              <a:endParaRPr sz="1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793790" y="5647134"/>
              <a:ext cx="7556421" cy="1685092"/>
            </a:xfrm>
            <a:prstGeom prst="roundRect">
              <a:avLst>
                <a:gd name="adj" fmla="val 5654"/>
              </a:avLst>
            </a:prstGeom>
            <a:solidFill>
              <a:srgbClr val="E1E1EA"/>
            </a:solidFill>
            <a:ln w="9525" cap="flat" cmpd="sng">
              <a:solidFill>
                <a:srgbClr val="C7C7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1028226" y="5881567"/>
              <a:ext cx="3891600" cy="3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3C3939"/>
                  </a:solidFill>
                </a:rPr>
                <a:t>Διαχείριση Πόρων</a:t>
              </a:r>
              <a:endParaRPr sz="2200" b="1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028224" y="6371987"/>
              <a:ext cx="7087553" cy="725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Οι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l-GR" sz="1750" b="0" i="0" u="none" strike="noStrike" cap="none" dirty="0" smtClean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εκπαιδευόμενοι</a:t>
              </a:r>
              <a:r>
                <a:rPr lang="en-GB" sz="1750" b="0" i="0" u="none" strike="noStrike" cap="none" dirty="0" smtClean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εξερευνούν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β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ιώσιμες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πρα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κτικές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και πρα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κτικές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εξοικονόμησης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π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όρων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γι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α τη χρήση ηλεκτρικής ενέργειας και νερού.</a:t>
              </a:r>
              <a:endParaRPr sz="1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1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 dirty="0" err="1" smtClean="0"/>
              <a:t>Σύν</a:t>
            </a:r>
            <a:r>
              <a:rPr lang="el-GR" dirty="0"/>
              <a:t>ο</a:t>
            </a:r>
            <a:r>
              <a:rPr lang="en-GB" dirty="0" err="1" smtClean="0"/>
              <a:t>ψη</a:t>
            </a:r>
            <a:endParaRPr dirty="0"/>
          </a:p>
        </p:txBody>
      </p:sp>
      <p:sp>
        <p:nvSpPr>
          <p:cNvPr id="434" name="Google Shape;4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435" name="Google Shape;4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Πώς να παραδώσετε το μάθημα JobReady</a:t>
            </a:r>
            <a:endParaRPr/>
          </a:p>
        </p:txBody>
      </p:sp>
      <p:sp>
        <p:nvSpPr>
          <p:cNvPr id="436" name="Google Shape;4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de-DE" dirty="0" smtClean="0"/>
              <a:t>Q&amp;A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Διάλειμμα για καφέ!</a:t>
            </a:r>
            <a:endParaRPr/>
          </a:p>
        </p:txBody>
      </p:sp>
      <p:sp>
        <p:nvSpPr>
          <p:cNvPr id="442" name="Google Shape;44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443" name="Google Shape;44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Πώς να παραδώσετε το μάθημα JobReady</a:t>
            </a:r>
            <a:endParaRPr/>
          </a:p>
        </p:txBody>
      </p:sp>
      <p:sp>
        <p:nvSpPr>
          <p:cNvPr id="444" name="Google Shape;44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445" name="Google Shape;445;p22"/>
          <p:cNvSpPr/>
          <p:nvPr/>
        </p:nvSpPr>
        <p:spPr>
          <a:xfrm>
            <a:off x="1140101" y="4820518"/>
            <a:ext cx="98387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750" b="0" i="0" u="none" strike="noStrike" cap="none">
                <a:solidFill>
                  <a:srgbClr val="333F70"/>
                </a:solidFill>
                <a:latin typeface="Arial"/>
                <a:ea typeface="Arial"/>
                <a:cs typeface="Arial"/>
                <a:sym typeface="Arial"/>
              </a:rPr>
              <a:t>Απολαύστε τα διαλείμματα για καφέ! Χρησιμοποιήστε αυτό το χρόνο για να ανανεώσετε και να δικτυωθείτε με άλλους συμμετέχοντες.</a:t>
            </a:r>
            <a:endParaRPr sz="17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055" y="1921937"/>
            <a:ext cx="10246861" cy="2992797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2"/>
          <p:cNvSpPr txBox="1"/>
          <p:nvPr/>
        </p:nvSpPr>
        <p:spPr>
          <a:xfrm>
            <a:off x="8610600" y="1791261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Εικόνες AI που δημιουργούνται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en-GB"/>
              <a:t>Το περιεχόμενο αναπτύχθηκε από την MSS – Miðstöð símenntunar á Suðurnesjum (www.mss.is).</a:t>
            </a:r>
            <a:endParaRPr/>
          </a:p>
        </p:txBody>
      </p:sp>
      <p:sp>
        <p:nvSpPr>
          <p:cNvPr id="454" name="Google Shape;454;p23"/>
          <p:cNvSpPr/>
          <p:nvPr/>
        </p:nvSpPr>
        <p:spPr>
          <a:xfrm>
            <a:off x="2648383" y="1623358"/>
            <a:ext cx="649389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GB" sz="54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ΕΥΧΑΡΙΣΤΩ ΓΙΑ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GB" sz="54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ΤΗΝ ΠΡΟΣΟΧΗ ΣΑΣ!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456" name="Google Shape;45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sp>
        <p:nvSpPr>
          <p:cNvPr id="457" name="Google Shape;457;p23"/>
          <p:cNvSpPr txBox="1">
            <a:spLocks noGrp="1"/>
          </p:cNvSpPr>
          <p:nvPr>
            <p:ph type="ftr" idx="11"/>
          </p:nvPr>
        </p:nvSpPr>
        <p:spPr>
          <a:xfrm>
            <a:off x="4038599" y="6356350"/>
            <a:ext cx="62962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Δείγμα Συμφωνίας Εκμάθησης για την επαγγελματική κατάρτιση στη μάθηση με βάση την εργασία</a:t>
            </a:r>
            <a:endParaRPr/>
          </a:p>
        </p:txBody>
      </p:sp>
      <p:pic>
        <p:nvPicPr>
          <p:cNvPr id="458" name="Google Shape;458;p23" descr="Miðstöð símenntunar á Suðurnesjum | Fjölmennt - Símenntunar og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1288" y="5496509"/>
            <a:ext cx="2020711" cy="1361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Διδασκαλία Φιλοσοφίας</a:t>
            </a:r>
            <a:endParaRPr/>
          </a:p>
        </p:txBody>
      </p:sp>
      <p:sp>
        <p:nvSpPr>
          <p:cNvPr id="200" name="Google Shape;20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201" name="Google Shape;20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Πώς να παραδώσετε το μάθημα JobReady</a:t>
            </a:r>
            <a:endParaRPr/>
          </a:p>
        </p:txBody>
      </p:sp>
      <p:sp>
        <p:nvSpPr>
          <p:cNvPr id="202" name="Google Shape;20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203" name="Google Shape;203;p9"/>
          <p:cNvSpPr txBox="1"/>
          <p:nvPr/>
        </p:nvSpPr>
        <p:spPr>
          <a:xfrm>
            <a:off x="8656687" y="1712422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Εικόνες AI που δημιουργούνται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827" y="2001753"/>
            <a:ext cx="3478012" cy="213075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9"/>
          <p:cNvSpPr/>
          <p:nvPr/>
        </p:nvSpPr>
        <p:spPr>
          <a:xfrm>
            <a:off x="591827" y="4289695"/>
            <a:ext cx="3106413" cy="29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Συμ</a:t>
            </a:r>
            <a:r>
              <a:rPr lang="en-GB" sz="2000" b="1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περιληπτική Μάθηση</a:t>
            </a:r>
            <a:endParaRPr b="1" dirty="0"/>
          </a:p>
        </p:txBody>
      </p:sp>
      <p:sp>
        <p:nvSpPr>
          <p:cNvPr id="206" name="Google Shape;206;p9"/>
          <p:cNvSpPr/>
          <p:nvPr/>
        </p:nvSpPr>
        <p:spPr>
          <a:xfrm>
            <a:off x="591827" y="4734510"/>
            <a:ext cx="3478012" cy="91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84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Επ</a:t>
            </a: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ικεντρωθείτε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στη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συμ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περίληψη, στην πρακτική δέσμευση και στην ενίσχυση της εμπιστοσύνης μέσω προσαρμοσμένων μεθοδολογιών.</a:t>
            </a:r>
            <a:endParaRPr dirty="0"/>
          </a:p>
        </p:txBody>
      </p:sp>
      <p:pic>
        <p:nvPicPr>
          <p:cNvPr id="207" name="Google Shape;207;p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6943" y="2001753"/>
            <a:ext cx="3478112" cy="213085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9"/>
          <p:cNvSpPr/>
          <p:nvPr/>
        </p:nvSpPr>
        <p:spPr>
          <a:xfrm>
            <a:off x="4356943" y="4159965"/>
            <a:ext cx="34782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Εφ</a:t>
            </a:r>
            <a:r>
              <a:rPr lang="en-GB" sz="20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αρμογή πραγματικού κόσμου</a:t>
            </a:r>
            <a:endParaRPr dirty="0"/>
          </a:p>
        </p:txBody>
      </p:sp>
      <p:sp>
        <p:nvSpPr>
          <p:cNvPr id="209" name="Google Shape;209;p9"/>
          <p:cNvSpPr/>
          <p:nvPr/>
        </p:nvSpPr>
        <p:spPr>
          <a:xfrm>
            <a:off x="4356943" y="4919149"/>
            <a:ext cx="3478112" cy="60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84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Συνδυάστε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τη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μάθηση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στην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τάξη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με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την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εφ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αρμογή πραγματικού κόσμου σε ρόλους φιλοξενίας.</a:t>
            </a:r>
            <a:endParaRPr dirty="0"/>
          </a:p>
        </p:txBody>
      </p:sp>
      <p:pic>
        <p:nvPicPr>
          <p:cNvPr id="210" name="Google Shape;210;p9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2160" y="2001753"/>
            <a:ext cx="3478012" cy="213075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9"/>
          <p:cNvSpPr/>
          <p:nvPr/>
        </p:nvSpPr>
        <p:spPr>
          <a:xfrm>
            <a:off x="8122160" y="4289803"/>
            <a:ext cx="36582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 err="1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Ποικίλος</a:t>
            </a:r>
            <a:r>
              <a:rPr lang="en-GB" sz="2000" b="0" i="0" u="none" strike="noStrike" cap="none" dirty="0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Μάθηση</a:t>
            </a:r>
            <a:r>
              <a:rPr lang="en-GB" sz="2000" b="0" i="0" u="none" strike="noStrike" cap="none" dirty="0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b="1" i="0" u="none" strike="noStrike" cap="none" dirty="0" err="1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Στυλ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9"/>
          <p:cNvSpPr/>
          <p:nvPr/>
        </p:nvSpPr>
        <p:spPr>
          <a:xfrm>
            <a:off x="8122160" y="4780005"/>
            <a:ext cx="3478012" cy="91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84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Ενδυνάμωση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των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μα</a:t>
            </a: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θητών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με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την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α</a:t>
            </a:r>
            <a:r>
              <a:rPr lang="en-GB" sz="1600" i="0" u="none" strike="noStrike" cap="none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ντιμετώ</a:t>
            </a:r>
            <a:r>
              <a:rPr lang="en-GB" sz="1600" i="0" u="none" strike="noStrike" cap="none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πιση διαφορετικών μορφών μάθησης (οπτική, πρακτική, συνεργατική).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0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Διδακτικές Μεθοδολογίες</a:t>
            </a:r>
            <a:endParaRPr/>
          </a:p>
        </p:txBody>
      </p:sp>
      <p:sp>
        <p:nvSpPr>
          <p:cNvPr id="415" name="Google Shape;41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416" name="Google Shape;41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Πώς να παραδώσετε το μάθημα JobReady</a:t>
            </a:r>
            <a:endParaRPr/>
          </a:p>
        </p:txBody>
      </p:sp>
      <p:sp>
        <p:nvSpPr>
          <p:cNvPr id="417" name="Google Shape;41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pic>
        <p:nvPicPr>
          <p:cNvPr id="418" name="Google Shape;41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127" y="7738968"/>
            <a:ext cx="11017673" cy="1632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923306"/>
            <a:ext cx="12192001" cy="2118106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0"/>
          <p:cNvSpPr txBox="1"/>
          <p:nvPr/>
        </p:nvSpPr>
        <p:spPr>
          <a:xfrm>
            <a:off x="9541165" y="6041412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Εικόνα AI που δημιουργήθηκε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1" name="Google Shape;421;p20"/>
          <p:cNvGrpSpPr/>
          <p:nvPr/>
        </p:nvGrpSpPr>
        <p:grpSpPr>
          <a:xfrm>
            <a:off x="833120" y="1550897"/>
            <a:ext cx="11249248" cy="1730917"/>
            <a:chOff x="336127" y="1730865"/>
            <a:chExt cx="12968763" cy="1749949"/>
          </a:xfrm>
        </p:grpSpPr>
        <p:sp>
          <p:nvSpPr>
            <p:cNvPr id="422" name="Google Shape;422;p20"/>
            <p:cNvSpPr/>
            <p:nvPr/>
          </p:nvSpPr>
          <p:spPr>
            <a:xfrm>
              <a:off x="336127" y="1730865"/>
              <a:ext cx="3466917" cy="3519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 dirty="0" err="1">
                  <a:solidFill>
                    <a:srgbClr val="00002E"/>
                  </a:solidFill>
                </a:rPr>
                <a:t>Ενεργητική</a:t>
              </a:r>
              <a:r>
                <a:rPr lang="en-GB" sz="2200" b="1" i="0" u="none" strike="noStrike" cap="none" dirty="0">
                  <a:solidFill>
                    <a:srgbClr val="00002E"/>
                  </a:solidFill>
                </a:rPr>
                <a:t> </a:t>
              </a:r>
              <a:r>
                <a:rPr lang="en-GB" sz="2200" b="1" i="0" u="none" strike="noStrike" cap="none" dirty="0" err="1">
                  <a:solidFill>
                    <a:srgbClr val="00002E"/>
                  </a:solidFill>
                </a:rPr>
                <a:t>Μάθηση</a:t>
              </a:r>
              <a:endParaRPr sz="2200" b="1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336127" y="2331742"/>
              <a:ext cx="3928586" cy="1149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16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50"/>
                <a:buFont typeface="Arial"/>
                <a:buNone/>
              </a:pPr>
              <a:r>
                <a:rPr lang="en-GB" sz="1600" b="0" i="0" u="none" strike="noStrike" cap="none" dirty="0">
                  <a:solidFill>
                    <a:srgbClr val="00002E"/>
                  </a:solidFill>
                  <a:latin typeface="Arial"/>
                  <a:ea typeface="Arial"/>
                  <a:cs typeface="Arial"/>
                  <a:sym typeface="Arial"/>
                </a:rPr>
                <a:t>Εφαρμόστε διαδραστικές μεθόδους για να προσελκύσετε τους συμμετέχοντες και να προωθήσετε την πρακτική εμπειρία.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856210" y="1740468"/>
              <a:ext cx="3928592" cy="2728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 dirty="0" err="1">
                  <a:solidFill>
                    <a:srgbClr val="00002E"/>
                  </a:solidFill>
                </a:rPr>
                <a:t>Πολιτισμική</a:t>
              </a:r>
              <a:r>
                <a:rPr lang="en-GB" sz="2200" b="1" i="0" u="none" strike="noStrike" cap="none" dirty="0">
                  <a:solidFill>
                    <a:srgbClr val="00002E"/>
                  </a:solidFill>
                </a:rPr>
                <a:t> </a:t>
              </a:r>
              <a:r>
                <a:rPr lang="en-GB" sz="2200" b="1" i="0" u="none" strike="noStrike" cap="none" dirty="0" err="1">
                  <a:solidFill>
                    <a:srgbClr val="00002E"/>
                  </a:solidFill>
                </a:rPr>
                <a:t>ευ</a:t>
              </a:r>
              <a:r>
                <a:rPr lang="en-GB" sz="2200" b="1" i="0" u="none" strike="noStrike" cap="none" dirty="0">
                  <a:solidFill>
                    <a:srgbClr val="00002E"/>
                  </a:solidFill>
                </a:rPr>
                <a:t>αισθησία</a:t>
              </a:r>
              <a:endParaRPr sz="2200" b="1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856216" y="2331742"/>
              <a:ext cx="3928586" cy="1149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16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50"/>
                <a:buFont typeface="Arial"/>
                <a:buNone/>
              </a:pPr>
              <a:r>
                <a:rPr lang="en-GB" sz="1600" b="0" i="0" u="none" strike="noStrike" cap="none" dirty="0">
                  <a:solidFill>
                    <a:srgbClr val="00002E"/>
                  </a:solidFill>
                  <a:latin typeface="Arial"/>
                  <a:ea typeface="Arial"/>
                  <a:cs typeface="Arial"/>
                  <a:sym typeface="Arial"/>
                </a:rPr>
                <a:t>Προσαρμόστε το περιεχόμενο σε διαφορετικά υπόβαθρα, διασφαλίζοντας τη συμμετοχή και </a:t>
              </a:r>
              <a:r>
                <a:rPr lang="en-GB" sz="1600" b="0" i="0" u="none" strike="noStrike" cap="none" dirty="0" smtClean="0">
                  <a:solidFill>
                    <a:srgbClr val="00002E"/>
                  </a:solidFill>
                  <a:latin typeface="Arial"/>
                  <a:ea typeface="Arial"/>
                  <a:cs typeface="Arial"/>
                  <a:sym typeface="Arial"/>
                </a:rPr>
                <a:t>σεβασμό </a:t>
              </a:r>
              <a:r>
                <a:rPr lang="en-GB" sz="1600" b="0" i="0" u="none" strike="noStrike" cap="none" dirty="0">
                  <a:solidFill>
                    <a:srgbClr val="00002E"/>
                  </a:solidFill>
                  <a:latin typeface="Arial"/>
                  <a:ea typeface="Arial"/>
                  <a:cs typeface="Arial"/>
                  <a:sym typeface="Arial"/>
                </a:rPr>
                <a:t>για </a:t>
              </a:r>
              <a:r>
                <a:rPr lang="en-GB" sz="1600" b="0" i="0" u="none" strike="noStrike" cap="none" dirty="0" smtClean="0">
                  <a:solidFill>
                    <a:srgbClr val="00002E"/>
                  </a:solidFill>
                  <a:latin typeface="Arial"/>
                  <a:ea typeface="Arial"/>
                  <a:cs typeface="Arial"/>
                  <a:sym typeface="Arial"/>
                </a:rPr>
                <a:t>όλους.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9376304" y="1740478"/>
              <a:ext cx="2816185" cy="3519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00002E"/>
                  </a:solidFill>
                </a:rPr>
                <a:t>Προσαρμογή</a:t>
              </a:r>
              <a:endParaRPr sz="2200" b="1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9376304" y="2331742"/>
              <a:ext cx="3928586" cy="1149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16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50"/>
                <a:buFont typeface="Arial"/>
                <a:buNone/>
              </a:pPr>
              <a:r>
                <a:rPr lang="en-GB" sz="1600" b="0" i="0" u="none" strike="noStrike" cap="none" dirty="0">
                  <a:solidFill>
                    <a:srgbClr val="00002E"/>
                  </a:solidFill>
                  <a:latin typeface="Arial"/>
                  <a:ea typeface="Arial"/>
                  <a:cs typeface="Arial"/>
                  <a:sym typeface="Arial"/>
                </a:rPr>
                <a:t>Προσαρμόστε το υλικό μαθημάτων για να καλύψετε συγκεκριμένες ανάγκες ευάλωτων ομάδων και ατόμων.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l-GR" dirty="0" smtClean="0"/>
              <a:t>Πόροι Εκπαίδευσης</a:t>
            </a:r>
            <a:endParaRPr dirty="0"/>
          </a:p>
        </p:txBody>
      </p:sp>
      <p:sp>
        <p:nvSpPr>
          <p:cNvPr id="218" name="Google Shape;21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219" name="Google Shape;21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Πώς να παραδώσετε το μάθημα JobReady</a:t>
            </a:r>
            <a:endParaRPr/>
          </a:p>
        </p:txBody>
      </p:sp>
      <p:sp>
        <p:nvSpPr>
          <p:cNvPr id="220" name="Google Shape;22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pic>
        <p:nvPicPr>
          <p:cNvPr id="221" name="Google Shape;221;p1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8410" y="1762809"/>
            <a:ext cx="2800842" cy="420126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0"/>
          <p:cNvSpPr txBox="1"/>
          <p:nvPr/>
        </p:nvSpPr>
        <p:spPr>
          <a:xfrm>
            <a:off x="8774462" y="5983075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Εικόνα AI που δημιουργήθηκε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0"/>
          <p:cNvSpPr/>
          <p:nvPr/>
        </p:nvSpPr>
        <p:spPr>
          <a:xfrm>
            <a:off x="566367" y="187702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0"/>
          <p:cNvSpPr/>
          <p:nvPr/>
        </p:nvSpPr>
        <p:spPr>
          <a:xfrm>
            <a:off x="748651" y="1962036"/>
            <a:ext cx="145613" cy="34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0" i="0" u="none" strike="noStrike" cap="non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0"/>
          <p:cNvSpPr/>
          <p:nvPr/>
        </p:nvSpPr>
        <p:spPr>
          <a:xfrm>
            <a:off x="1303483" y="1877026"/>
            <a:ext cx="2927747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Φύλλα εργασίας και αξιολογήσεις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0"/>
          <p:cNvSpPr/>
          <p:nvPr/>
        </p:nvSpPr>
        <p:spPr>
          <a:xfrm>
            <a:off x="1303483" y="2721774"/>
            <a:ext cx="2927747" cy="145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750" b="0" i="0" u="none" strike="noStrike" cap="none" dirty="0" err="1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Οι</a:t>
            </a:r>
            <a:r>
              <a:rPr lang="en-GB" sz="1750" b="0" i="0" u="none" strike="noStrike" cap="none" dirty="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750" b="0" i="0" u="none" strike="noStrike" cap="none" dirty="0" err="1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εκ</a:t>
            </a:r>
            <a:r>
              <a:rPr lang="en-GB" sz="1750" b="0" i="0" u="none" strike="noStrike" cap="none" dirty="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παιδευτές έχουν πρόσβαση σε φύλλα εργασίας και αξιολογήσεις στο διαδίκτυο στη γλώσσα του μαθήματος.</a:t>
            </a:r>
            <a:endParaRPr sz="17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0"/>
          <p:cNvSpPr/>
          <p:nvPr/>
        </p:nvSpPr>
        <p:spPr>
          <a:xfrm>
            <a:off x="4458044" y="187702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0"/>
          <p:cNvSpPr/>
          <p:nvPr/>
        </p:nvSpPr>
        <p:spPr>
          <a:xfrm>
            <a:off x="4624493" y="1962036"/>
            <a:ext cx="177284" cy="34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0" i="0" u="none" strike="noStrike" cap="non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0"/>
          <p:cNvSpPr/>
          <p:nvPr/>
        </p:nvSpPr>
        <p:spPr>
          <a:xfrm>
            <a:off x="5195160" y="1877026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Προσαρμοσμένο Περιεχόμενο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0"/>
          <p:cNvSpPr/>
          <p:nvPr/>
        </p:nvSpPr>
        <p:spPr>
          <a:xfrm>
            <a:off x="5195041" y="2774732"/>
            <a:ext cx="2927747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750" b="0" i="0" u="none" strike="noStrike" cap="none" dirty="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Τα </a:t>
            </a:r>
            <a:r>
              <a:rPr lang="en-GB" sz="1750" b="0" i="0" u="none" strike="noStrike" cap="none" dirty="0" err="1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φύλλ</a:t>
            </a:r>
            <a:r>
              <a:rPr lang="en-GB" sz="1750" b="0" i="0" u="none" strike="noStrike" cap="none" dirty="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α εργασίας και οι αξιολογήσεις προσαρμόζονται για κάθε ενότητα.</a:t>
            </a:r>
            <a:endParaRPr sz="17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0"/>
          <p:cNvSpPr/>
          <p:nvPr/>
        </p:nvSpPr>
        <p:spPr>
          <a:xfrm>
            <a:off x="566076" y="485452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0"/>
          <p:cNvSpPr/>
          <p:nvPr/>
        </p:nvSpPr>
        <p:spPr>
          <a:xfrm>
            <a:off x="738137" y="4904711"/>
            <a:ext cx="181689" cy="34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0" i="0" u="none" strike="noStrike" cap="non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0"/>
          <p:cNvSpPr/>
          <p:nvPr/>
        </p:nvSpPr>
        <p:spPr>
          <a:xfrm>
            <a:off x="1293378" y="4913414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 dirty="0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Οπ</a:t>
            </a:r>
            <a:r>
              <a:rPr lang="en-GB" sz="2200" b="0" i="0" u="none" strike="noStrike" cap="none" dirty="0" err="1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τικά</a:t>
            </a:r>
            <a:r>
              <a:rPr lang="en-GB" sz="2200" b="0" i="0" u="none" strike="noStrike" cap="none" dirty="0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2200" b="0" i="0" u="none" strike="noStrike" cap="none" dirty="0" err="1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Βοηθήμ</a:t>
            </a:r>
            <a:r>
              <a:rPr lang="en-GB" sz="2200" b="0" i="0" u="none" strike="noStrike" cap="none" dirty="0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ατα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0"/>
          <p:cNvSpPr/>
          <p:nvPr/>
        </p:nvSpPr>
        <p:spPr>
          <a:xfrm>
            <a:off x="1303482" y="5296807"/>
            <a:ext cx="6819305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750" b="0" i="0" u="none" strike="noStrike" cap="none" dirty="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Τα οπ</a:t>
            </a:r>
            <a:r>
              <a:rPr lang="en-GB" sz="1750" b="0" i="0" u="none" strike="noStrike" cap="none" dirty="0" err="1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τικά</a:t>
            </a:r>
            <a:r>
              <a:rPr lang="en-GB" sz="1750" b="0" i="0" u="none" strike="noStrike" cap="none" dirty="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 β</a:t>
            </a:r>
            <a:r>
              <a:rPr lang="en-GB" sz="1750" b="0" i="0" u="none" strike="noStrike" cap="none" dirty="0" err="1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οηθήμ</a:t>
            </a:r>
            <a:r>
              <a:rPr lang="en-GB" sz="1750" b="0" i="0" u="none" strike="noStrike" cap="none" dirty="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ατα μπορούν να αντιγραφούν από φύλλα εργασίας για να υποστηρίξουν παρουσιάσεις.</a:t>
            </a:r>
            <a:endParaRPr sz="17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9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Poppins SemiBold"/>
              <a:buNone/>
            </a:pPr>
            <a:r>
              <a:rPr lang="en-GB" sz="3200"/>
              <a:t>Ανασκόπηση Φύλλων Εργασίας και Αξιολογήσεις</a:t>
            </a:r>
            <a:endParaRPr/>
          </a:p>
        </p:txBody>
      </p:sp>
      <p:sp>
        <p:nvSpPr>
          <p:cNvPr id="396" name="Google Shape;39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97" name="Google Shape;39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Πώς να παραδώσετε το μάθημα JobReady</a:t>
            </a:r>
            <a:endParaRPr/>
          </a:p>
        </p:txBody>
      </p:sp>
      <p:sp>
        <p:nvSpPr>
          <p:cNvPr id="398" name="Google Shape;39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pic>
        <p:nvPicPr>
          <p:cNvPr id="399" name="Google Shape;399;p1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360" y="1555750"/>
            <a:ext cx="2870085" cy="430512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9"/>
          <p:cNvSpPr txBox="1"/>
          <p:nvPr/>
        </p:nvSpPr>
        <p:spPr>
          <a:xfrm>
            <a:off x="586360" y="5860877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Εικόνα AI που δημιουργήθηκε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1" name="Google Shape;401;p19"/>
          <p:cNvGrpSpPr/>
          <p:nvPr/>
        </p:nvGrpSpPr>
        <p:grpSpPr>
          <a:xfrm>
            <a:off x="4038600" y="2141245"/>
            <a:ext cx="7556420" cy="3719632"/>
            <a:chOff x="6280190" y="3133844"/>
            <a:chExt cx="7556420" cy="3719632"/>
          </a:xfrm>
        </p:grpSpPr>
        <p:pic>
          <p:nvPicPr>
            <p:cNvPr id="402" name="Google Shape;402;p19" descr="preencoded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80190" y="3133844"/>
              <a:ext cx="566976" cy="566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9"/>
            <p:cNvSpPr/>
            <p:nvPr/>
          </p:nvSpPr>
          <p:spPr>
            <a:xfrm>
              <a:off x="6280190" y="3927634"/>
              <a:ext cx="3608070" cy="725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Συνεργατική συζήτηση για τον τρόπο αξιοποίησης του διδακτικού υλικού.</a:t>
              </a:r>
              <a:endParaRPr sz="1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4" name="Google Shape;404;p19" descr="preencoded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228421" y="3133844"/>
              <a:ext cx="566976" cy="566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5" name="Google Shape;405;p19"/>
            <p:cNvSpPr/>
            <p:nvPr/>
          </p:nvSpPr>
          <p:spPr>
            <a:xfrm>
              <a:off x="10228421" y="3927634"/>
              <a:ext cx="3608189" cy="725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Επισημάνετε την ευθυγράμμιση μεταξύ μαθησιακών στόχων και δραστηριοτήτων.</a:t>
              </a:r>
              <a:endParaRPr sz="1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6" name="Google Shape;406;p19" descr="preencoded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80190" y="5333881"/>
              <a:ext cx="566976" cy="566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7" name="Google Shape;407;p19"/>
            <p:cNvSpPr/>
            <p:nvPr/>
          </p:nvSpPr>
          <p:spPr>
            <a:xfrm>
              <a:off x="6280190" y="6127671"/>
              <a:ext cx="3608070" cy="725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dirty="0" smtClean="0">
                  <a:solidFill>
                    <a:srgbClr val="3C3939"/>
                  </a:solidFill>
                </a:rPr>
                <a:t>Rubrics</a:t>
              </a:r>
              <a:r>
                <a:rPr lang="en-GB" sz="1750" b="0" i="0" u="none" strike="noStrike" cap="none" dirty="0" smtClean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που χρησιμοποιούνται για την αξιολόγηση της ενεργητικής μάθησης.</a:t>
              </a:r>
              <a:endParaRPr sz="1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8" name="Google Shape;408;p19" descr="preencoded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228421" y="5333881"/>
              <a:ext cx="566976" cy="566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9" name="Google Shape;409;p19"/>
            <p:cNvSpPr/>
            <p:nvPr/>
          </p:nvSpPr>
          <p:spPr>
            <a:xfrm>
              <a:off x="10228421" y="6127671"/>
              <a:ext cx="3608189" cy="725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C3939"/>
                  </a:solidFill>
                  <a:latin typeface="Arial"/>
                  <a:ea typeface="Arial"/>
                  <a:cs typeface="Arial"/>
                  <a:sym typeface="Arial"/>
                </a:rPr>
                <a:t>Κουίζ που χρησιμοποιούνται για την αξιολόγηση της γνώσης και της κατανόησης.</a:t>
              </a:r>
              <a:endParaRPr sz="1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ΔΡΑΣΤΗΡΙΟΤΗΤΑ: Εξερευνήστε &amp; Αναστοχαστείτε</a:t>
            </a:r>
            <a:endParaRPr/>
          </a:p>
        </p:txBody>
      </p:sp>
      <p:sp>
        <p:nvSpPr>
          <p:cNvPr id="240" name="Google Shape;24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241" name="Google Shape;24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Πώς να παραδώσετε το μάθημα JobReady</a:t>
            </a:r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276965" y="3429000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Οδηγίες</a:t>
            </a: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276965" y="4010144"/>
            <a:ext cx="62447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GB" sz="1500" b="1" i="0" u="none" strike="noStrike" cap="none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Ελέγξτε το παρεχόμενο υλικό και τα φύλλα εργασίας.</a:t>
            </a: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276965" y="4452342"/>
            <a:ext cx="6244709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GB" sz="1500" b="1" i="0" u="none" strike="noStrike" cap="none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Σημειώστε τα βασικά παρασκευάσματα και τα σημεία που χρειάζονται διευκρίνιση.</a:t>
            </a: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6588360" y="3429000"/>
            <a:ext cx="5028962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Ερωτήσεις ομαδικής συζήτησης</a:t>
            </a: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706386" y="4016518"/>
            <a:ext cx="62447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GB" sz="1500" b="1" i="0" u="none" strike="noStrike" cap="none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Τι σας ξεχώρισε;</a:t>
            </a: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6706387" y="4458717"/>
            <a:ext cx="4774414" cy="357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GB" sz="15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Πώς</a:t>
            </a:r>
            <a:r>
              <a:rPr lang="en-GB" sz="15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μπ</a:t>
            </a:r>
            <a:r>
              <a:rPr lang="en-GB" sz="15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ορούν</a:t>
            </a:r>
            <a:r>
              <a:rPr lang="en-GB" sz="15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να </a:t>
            </a:r>
            <a:r>
              <a:rPr lang="en-GB" sz="15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εφ</a:t>
            </a:r>
            <a:r>
              <a:rPr lang="en-GB" sz="15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αρμοστούν αποτελεσματικά αυτά τα υλικά;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oppins SemiBold"/>
              <a:buNone/>
            </a:pPr>
            <a:r>
              <a:rPr lang="en-GB" sz="3600"/>
              <a:t>Ενότητα 1: Εισαγωγή στη Φιλοξενία</a:t>
            </a:r>
            <a:endParaRPr/>
          </a:p>
        </p:txBody>
      </p:sp>
      <p:sp>
        <p:nvSpPr>
          <p:cNvPr id="254" name="Google Shape;25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255" name="Google Shape;25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Πώς να παραδώσετε το μάθημα JobReady</a:t>
            </a:r>
            <a:endParaRPr/>
          </a:p>
        </p:txBody>
      </p:sp>
      <p:sp>
        <p:nvSpPr>
          <p:cNvPr id="256" name="Google Shape;25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pic>
        <p:nvPicPr>
          <p:cNvPr id="257" name="Google Shape;257;p1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2931" y="1833989"/>
            <a:ext cx="2735504" cy="410325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2"/>
          <p:cNvSpPr txBox="1"/>
          <p:nvPr/>
        </p:nvSpPr>
        <p:spPr>
          <a:xfrm>
            <a:off x="8952931" y="5992393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Εικόνα AI που δημιουργήθηκε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2"/>
          <p:cNvSpPr/>
          <p:nvPr/>
        </p:nvSpPr>
        <p:spPr>
          <a:xfrm>
            <a:off x="552558" y="1799530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2"/>
          <p:cNvSpPr/>
          <p:nvPr/>
        </p:nvSpPr>
        <p:spPr>
          <a:xfrm>
            <a:off x="786992" y="2033964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Επισκόπηση Τομέα</a:t>
            </a:r>
            <a:endParaRPr/>
          </a:p>
        </p:txBody>
      </p:sp>
      <p:sp>
        <p:nvSpPr>
          <p:cNvPr id="261" name="Google Shape;261;p12"/>
          <p:cNvSpPr/>
          <p:nvPr/>
        </p:nvSpPr>
        <p:spPr>
          <a:xfrm>
            <a:off x="786992" y="2524382"/>
            <a:ext cx="3195995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Πα</a:t>
            </a:r>
            <a:r>
              <a:rPr lang="en-GB" sz="16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ρέχει</a:t>
            </a:r>
            <a:r>
              <a:rPr lang="en-GB" sz="16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GB" sz="16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στους</a:t>
            </a:r>
            <a:r>
              <a:rPr lang="en-GB" sz="16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l-GR" sz="1600" b="1" i="0" u="none" strike="noStrike" cap="none" dirty="0" smtClean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εκπαιδευόμενους</a:t>
            </a:r>
            <a:r>
              <a:rPr lang="en-GB" sz="1600" b="1" i="0" u="none" strike="noStrike" cap="none" dirty="0" smtClean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GB" sz="16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γενικές</a:t>
            </a:r>
            <a:r>
              <a:rPr lang="en-GB" sz="16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GB" sz="16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γνώσεις</a:t>
            </a:r>
            <a:r>
              <a:rPr lang="en-GB" sz="16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GB" sz="16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γι</a:t>
            </a:r>
            <a:r>
              <a:rPr lang="en-GB" sz="16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α τον τομέα της φιλοξενίας και του τουρισμού.</a:t>
            </a:r>
            <a:endParaRPr dirty="0"/>
          </a:p>
        </p:txBody>
      </p:sp>
      <p:sp>
        <p:nvSpPr>
          <p:cNvPr id="262" name="Google Shape;262;p12"/>
          <p:cNvSpPr/>
          <p:nvPr/>
        </p:nvSpPr>
        <p:spPr>
          <a:xfrm>
            <a:off x="4444235" y="1799530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2"/>
          <p:cNvSpPr/>
          <p:nvPr/>
        </p:nvSpPr>
        <p:spPr>
          <a:xfrm>
            <a:off x="4678676" y="2033974"/>
            <a:ext cx="3114044" cy="354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</a:pPr>
            <a:r>
              <a:rPr lang="en-GB" sz="20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Περι</a:t>
            </a:r>
            <a:r>
              <a:rPr lang="en-GB" sz="20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βαλλοντικές Επιπτώσεις</a:t>
            </a:r>
            <a:endParaRPr dirty="0"/>
          </a:p>
        </p:txBody>
      </p:sp>
      <p:sp>
        <p:nvSpPr>
          <p:cNvPr id="264" name="Google Shape;264;p12"/>
          <p:cNvSpPr/>
          <p:nvPr/>
        </p:nvSpPr>
        <p:spPr>
          <a:xfrm>
            <a:off x="4678669" y="2693242"/>
            <a:ext cx="3195995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Επ</a:t>
            </a:r>
            <a:r>
              <a:rPr lang="en-GB" sz="16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ικεντρώνετ</a:t>
            </a:r>
            <a:r>
              <a:rPr lang="en-GB" sz="16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αι στην επίδραση του κλάδου στο περιβάλλον και την κοινωνικοοικονομική ζωή.</a:t>
            </a:r>
            <a:endParaRPr dirty="0"/>
          </a:p>
        </p:txBody>
      </p:sp>
      <p:sp>
        <p:nvSpPr>
          <p:cNvPr id="265" name="Google Shape;265;p12"/>
          <p:cNvSpPr/>
          <p:nvPr/>
        </p:nvSpPr>
        <p:spPr>
          <a:xfrm>
            <a:off x="552558" y="4074338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2"/>
          <p:cNvSpPr/>
          <p:nvPr/>
        </p:nvSpPr>
        <p:spPr>
          <a:xfrm>
            <a:off x="786992" y="430877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</a:pPr>
            <a:r>
              <a:rPr lang="en-GB" sz="2000" b="1" i="0" u="none" strike="noStrike" cap="none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Τουριστικά κίνητρα</a:t>
            </a:r>
            <a:endParaRPr/>
          </a:p>
        </p:txBody>
      </p:sp>
      <p:sp>
        <p:nvSpPr>
          <p:cNvPr id="267" name="Google Shape;267;p12"/>
          <p:cNvSpPr/>
          <p:nvPr/>
        </p:nvSpPr>
        <p:spPr>
          <a:xfrm>
            <a:off x="786992" y="4799190"/>
            <a:ext cx="3195995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Εξερευνά</a:t>
            </a:r>
            <a:r>
              <a:rPr lang="en-GB" sz="16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τα </a:t>
            </a:r>
            <a:r>
              <a:rPr lang="en-GB" sz="16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κίνητρ</a:t>
            </a:r>
            <a:r>
              <a:rPr lang="en-GB" sz="16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α και τα ενδιαφέροντα των τουριστών και των πελατών</a:t>
            </a:r>
            <a:r>
              <a:rPr lang="en-GB" sz="1750" b="0" i="0" u="none" strike="noStrike" cap="none" dirty="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7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2"/>
          <p:cNvSpPr/>
          <p:nvPr/>
        </p:nvSpPr>
        <p:spPr>
          <a:xfrm>
            <a:off x="4444235" y="4074338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2"/>
          <p:cNvSpPr/>
          <p:nvPr/>
        </p:nvSpPr>
        <p:spPr>
          <a:xfrm>
            <a:off x="4678669" y="4308772"/>
            <a:ext cx="3657243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</a:pPr>
            <a:r>
              <a:rPr lang="en-GB" sz="20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Αντίκτυ</a:t>
            </a:r>
            <a:r>
              <a:rPr lang="en-GB" sz="20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πος ψηφιοποίησης</a:t>
            </a:r>
            <a:endParaRPr dirty="0"/>
          </a:p>
        </p:txBody>
      </p:sp>
      <p:sp>
        <p:nvSpPr>
          <p:cNvPr id="270" name="Google Shape;270;p12"/>
          <p:cNvSpPr/>
          <p:nvPr/>
        </p:nvSpPr>
        <p:spPr>
          <a:xfrm>
            <a:off x="4678669" y="4817007"/>
            <a:ext cx="3195995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Εξετάζει</a:t>
            </a:r>
            <a:r>
              <a:rPr lang="en-GB" sz="16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GB" sz="16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τις</a:t>
            </a:r>
            <a:r>
              <a:rPr lang="en-GB" sz="16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επιπ</a:t>
            </a:r>
            <a:r>
              <a:rPr lang="en-GB" sz="16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τώσεις</a:t>
            </a:r>
            <a:r>
              <a:rPr lang="en-GB" sz="16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GB" sz="16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της</a:t>
            </a:r>
            <a:r>
              <a:rPr lang="en-GB" sz="16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GB" sz="1600" b="1" i="0" u="none" strike="noStrike" cap="none" dirty="0" err="1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ψηφιο</a:t>
            </a:r>
            <a:r>
              <a:rPr lang="en-GB" sz="1600" b="1" i="0" u="none" strike="noStrike" cap="none" dirty="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ποίησης στον κλάδο της φιλοξενίας.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3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oppins SemiBold"/>
              <a:buNone/>
            </a:pPr>
            <a:r>
              <a:rPr lang="en-GB" sz="3600" dirty="0" err="1"/>
              <a:t>Ενότητ</a:t>
            </a:r>
            <a:r>
              <a:rPr lang="en-GB" sz="3600" dirty="0"/>
              <a:t>α 2: Υγεία και Ασφάλεια στην Εργασία</a:t>
            </a:r>
            <a:endParaRPr dirty="0"/>
          </a:p>
        </p:txBody>
      </p:sp>
      <p:sp>
        <p:nvSpPr>
          <p:cNvPr id="276" name="Google Shape;27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Πώς να παραδώσετε το μάθημα JobReady</a:t>
            </a:r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pic>
        <p:nvPicPr>
          <p:cNvPr id="279" name="Google Shape;279;p1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88945"/>
            <a:ext cx="12192000" cy="236269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3"/>
          <p:cNvSpPr txBox="1"/>
          <p:nvPr/>
        </p:nvSpPr>
        <p:spPr>
          <a:xfrm>
            <a:off x="9799698" y="6233239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α AI που δημιουργήθηκε χρησιμοποιώντας το Gamma.app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3"/>
          <p:cNvSpPr/>
          <p:nvPr/>
        </p:nvSpPr>
        <p:spPr>
          <a:xfrm>
            <a:off x="-42294" y="1591637"/>
            <a:ext cx="404673" cy="425943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3"/>
          <p:cNvSpPr/>
          <p:nvPr/>
        </p:nvSpPr>
        <p:spPr>
          <a:xfrm>
            <a:off x="139991" y="1676648"/>
            <a:ext cx="115472" cy="28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0" i="0" u="none" strike="noStrike" cap="none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3"/>
          <p:cNvSpPr/>
          <p:nvPr/>
        </p:nvSpPr>
        <p:spPr>
          <a:xfrm>
            <a:off x="694821" y="1690688"/>
            <a:ext cx="3035410" cy="30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1800" b="0" i="0" u="none" strike="noStrike" cap="none" dirty="0" err="1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Ασφάλει</a:t>
            </a:r>
            <a:r>
              <a:rPr lang="en-GB" sz="1800" b="0" i="0" u="none" strike="noStrike" cap="none" dirty="0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α στο χώρο εργασίας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3"/>
          <p:cNvSpPr/>
          <p:nvPr/>
        </p:nvSpPr>
        <p:spPr>
          <a:xfrm>
            <a:off x="694822" y="2082055"/>
            <a:ext cx="3206618" cy="121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Αυτή η ενότητα παρέχει ολοκληρωμένη εκπαίδευση σε βασικές πρακτικές ασφάλειας και νομικές απαιτήσεις.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3"/>
          <p:cNvSpPr/>
          <p:nvPr/>
        </p:nvSpPr>
        <p:spPr>
          <a:xfrm>
            <a:off x="4380878" y="1591637"/>
            <a:ext cx="404673" cy="425943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3"/>
          <p:cNvSpPr/>
          <p:nvPr/>
        </p:nvSpPr>
        <p:spPr>
          <a:xfrm>
            <a:off x="4547327" y="1676648"/>
            <a:ext cx="140587" cy="28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0" i="0" u="none" strike="noStrike" cap="none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3"/>
          <p:cNvSpPr/>
          <p:nvPr/>
        </p:nvSpPr>
        <p:spPr>
          <a:xfrm>
            <a:off x="5118002" y="1591625"/>
            <a:ext cx="3035400" cy="2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000" b="0" i="0" u="none" strike="noStrike" cap="none" dirty="0" err="1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Δι</a:t>
            </a:r>
            <a:r>
              <a:rPr lang="en-GB" sz="2000" b="0" i="0" u="none" strike="noStrike" cap="none" dirty="0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αχείριση Κινδύνων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3"/>
          <p:cNvSpPr/>
          <p:nvPr/>
        </p:nvSpPr>
        <p:spPr>
          <a:xfrm>
            <a:off x="5117994" y="2082055"/>
            <a:ext cx="3192886" cy="908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Οι εκπαιδευόμενοι θα μάθουν πώς να εφαρμόζουν τις αρχές της ασφάλειας στο χώρο εργασίας και της διαχείρισης κινδύνων.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3"/>
          <p:cNvSpPr/>
          <p:nvPr/>
        </p:nvSpPr>
        <p:spPr>
          <a:xfrm>
            <a:off x="8804049" y="1591637"/>
            <a:ext cx="404673" cy="425943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3"/>
          <p:cNvSpPr/>
          <p:nvPr/>
        </p:nvSpPr>
        <p:spPr>
          <a:xfrm>
            <a:off x="8968357" y="1676648"/>
            <a:ext cx="144080" cy="28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0" i="0" u="none" strike="noStrike" cap="none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3"/>
          <p:cNvSpPr/>
          <p:nvPr/>
        </p:nvSpPr>
        <p:spPr>
          <a:xfrm>
            <a:off x="9541165" y="1591637"/>
            <a:ext cx="2248359" cy="295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000" b="0" i="0" u="none" strike="noStrike" cap="none" dirty="0" err="1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Πρότυ</a:t>
            </a:r>
            <a:r>
              <a:rPr lang="en-GB" sz="2000" b="0" i="0" u="none" strike="noStrike" cap="none" dirty="0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πα Υγείας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3"/>
          <p:cNvSpPr/>
          <p:nvPr/>
        </p:nvSpPr>
        <p:spPr>
          <a:xfrm>
            <a:off x="9541165" y="2082055"/>
            <a:ext cx="2743200" cy="908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Η ενότητα στοχεύει στην πρόληψη ατυχημάτων και στη διατήρηση ενός ασφαλούς εργασιακού περιβάλλοντος.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Ενότητα 3: Γενική Καθαριότητα στο Χώρο Εργασίας</a:t>
            </a:r>
            <a:endParaRPr/>
          </a:p>
        </p:txBody>
      </p:sp>
      <p:sp>
        <p:nvSpPr>
          <p:cNvPr id="298" name="Google Shape;29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299" name="Google Shape;29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Πώς να παραδώσετε το μάθημα JobReady</a:t>
            </a:r>
            <a:endParaRPr/>
          </a:p>
        </p:txBody>
      </p:sp>
      <p:sp>
        <p:nvSpPr>
          <p:cNvPr id="300" name="Google Shape;30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pic>
        <p:nvPicPr>
          <p:cNvPr id="301" name="Google Shape;301;p14"/>
          <p:cNvPicPr preferRelativeResize="0"/>
          <p:nvPr/>
        </p:nvPicPr>
        <p:blipFill rotWithShape="1">
          <a:blip r:embed="rId3">
            <a:alphaModFix/>
          </a:blip>
          <a:srcRect t="74671" r="1659" b="-66997"/>
          <a:stretch/>
        </p:blipFill>
        <p:spPr>
          <a:xfrm>
            <a:off x="0" y="4285397"/>
            <a:ext cx="12384000" cy="63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4"/>
          <p:cNvSpPr txBox="1"/>
          <p:nvPr/>
        </p:nvSpPr>
        <p:spPr>
          <a:xfrm>
            <a:off x="9640800" y="6083825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Εικόνα AI που δημιουργήθηκε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4"/>
          <p:cNvSpPr/>
          <p:nvPr/>
        </p:nvSpPr>
        <p:spPr>
          <a:xfrm>
            <a:off x="392001" y="1847450"/>
            <a:ext cx="37752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1B1B27"/>
                </a:solidFill>
              </a:rPr>
              <a:t>Επισκόπηση ενότητας</a:t>
            </a:r>
            <a:endParaRPr sz="22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04" name="Google Shape;304;p14"/>
          <p:cNvSpPr/>
          <p:nvPr/>
        </p:nvSpPr>
        <p:spPr>
          <a:xfrm>
            <a:off x="392000" y="2428600"/>
            <a:ext cx="4870880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750" b="0" i="0" u="none" strike="noStrike" cap="none" dirty="0" err="1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Αυτή</a:t>
            </a:r>
            <a:r>
              <a:rPr lang="en-GB" sz="1750" b="0" i="0" u="none" strike="noStrike" cap="none" dirty="0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 η </a:t>
            </a:r>
            <a:r>
              <a:rPr lang="en-GB" sz="1750" b="0" i="0" u="none" strike="noStrike" cap="none" dirty="0" err="1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ενότητ</a:t>
            </a:r>
            <a:r>
              <a:rPr lang="en-GB" sz="1750" b="0" i="0" u="none" strike="noStrike" cap="none" dirty="0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α εστιάζει στα πρότυπα καθαριότητας και ασφάλειας στο χώρο εργασίας.</a:t>
            </a:r>
            <a:endParaRPr sz="17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4"/>
          <p:cNvSpPr/>
          <p:nvPr/>
        </p:nvSpPr>
        <p:spPr>
          <a:xfrm>
            <a:off x="392000" y="3358479"/>
            <a:ext cx="4870880" cy="339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750" b="0" i="0" u="none" strike="noStrike" cap="none" dirty="0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Απ</a:t>
            </a:r>
            <a:r>
              <a:rPr lang="en-GB" sz="1750" b="0" i="0" u="none" strike="noStrike" cap="none" dirty="0" err="1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ευθύνετ</a:t>
            </a:r>
            <a:r>
              <a:rPr lang="en-GB" sz="1750" b="0" i="0" u="none" strike="noStrike" cap="none" dirty="0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αι σε άτομα στους τομείς της φιλοξενίας και των υπηρεσιών.</a:t>
            </a:r>
            <a:endParaRPr sz="17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4"/>
          <p:cNvSpPr/>
          <p:nvPr/>
        </p:nvSpPr>
        <p:spPr>
          <a:xfrm>
            <a:off x="6459371" y="1891500"/>
            <a:ext cx="29301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1B1B27"/>
                </a:solidFill>
              </a:rPr>
              <a:t>Μαθησιακοί Στόχοι</a:t>
            </a:r>
            <a:endParaRPr sz="22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07" name="Google Shape;307;p14"/>
          <p:cNvSpPr/>
          <p:nvPr/>
        </p:nvSpPr>
        <p:spPr>
          <a:xfrm>
            <a:off x="6459382" y="2448814"/>
            <a:ext cx="4554058" cy="725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750" b="0" i="0" u="none" strike="noStrike" cap="none" dirty="0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Οι μαθητές θα μάθουν διάφορες πτυχές της καθαριότητας του χώρου εργασίας.</a:t>
            </a:r>
            <a:endParaRPr dirty="0"/>
          </a:p>
        </p:txBody>
      </p:sp>
      <p:sp>
        <p:nvSpPr>
          <p:cNvPr id="308" name="Google Shape;308;p14"/>
          <p:cNvSpPr/>
          <p:nvPr/>
        </p:nvSpPr>
        <p:spPr>
          <a:xfrm>
            <a:off x="6459370" y="3378344"/>
            <a:ext cx="5194149" cy="3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750" b="0" i="0" u="none" strike="noStrike" cap="none" dirty="0">
                <a:solidFill>
                  <a:srgbClr val="3C3939"/>
                </a:solidFill>
                <a:latin typeface="Arial"/>
                <a:ea typeface="Arial"/>
                <a:cs typeface="Arial"/>
                <a:sym typeface="Arial"/>
              </a:rPr>
              <a:t>Θα τονίσουν την ασφάλεια κατά την εκτέλεση εργασιών καθαρισμού.</a:t>
            </a:r>
            <a:endParaRPr sz="17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rgbClr val="000000"/>
      </a:dk1>
      <a:lt1>
        <a:srgbClr val="FFFFFF"/>
      </a:lt1>
      <a:dk2>
        <a:srgbClr val="6B1718"/>
      </a:dk2>
      <a:lt2>
        <a:srgbClr val="E7E6E6"/>
      </a:lt2>
      <a:accent1>
        <a:srgbClr val="6B1718"/>
      </a:accent1>
      <a:accent2>
        <a:srgbClr val="107D4F"/>
      </a:accent2>
      <a:accent3>
        <a:srgbClr val="696969"/>
      </a:accent3>
      <a:accent4>
        <a:srgbClr val="6B1718"/>
      </a:accent4>
      <a:accent5>
        <a:srgbClr val="107D4F"/>
      </a:accent5>
      <a:accent6>
        <a:srgbClr val="696969"/>
      </a:accent6>
      <a:hlink>
        <a:srgbClr val="696969"/>
      </a:hlink>
      <a:folHlink>
        <a:srgbClr val="107D4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943</Words>
  <Application>Microsoft Office PowerPoint</Application>
  <PresentationFormat>Widescreen</PresentationFormat>
  <Paragraphs>159</Paragraphs>
  <Slides>16</Slides>
  <Notes>16</Notes>
  <HiddenSlides>9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Poppins Medium</vt:lpstr>
      <vt:lpstr>Arial</vt:lpstr>
      <vt:lpstr>Raleway</vt:lpstr>
      <vt:lpstr>Poppins SemiBold</vt:lpstr>
      <vt:lpstr>Poppins</vt:lpstr>
      <vt:lpstr>Roboto</vt:lpstr>
      <vt:lpstr>Calibri</vt:lpstr>
      <vt:lpstr>Poppins Light</vt:lpstr>
      <vt:lpstr>Tema de Office</vt:lpstr>
      <vt:lpstr>PowerPoint Presentation</vt:lpstr>
      <vt:lpstr>Διδασκαλία Φιλοσοφίας</vt:lpstr>
      <vt:lpstr>Διδακτικές Μεθοδολογίες</vt:lpstr>
      <vt:lpstr>Πόροι Εκπαίδευσης</vt:lpstr>
      <vt:lpstr>Ανασκόπηση Φύλλων Εργασίας και Αξιολογήσεις</vt:lpstr>
      <vt:lpstr>ΔΡΑΣΤΗΡΙΟΤΗΤΑ: Εξερευνήστε &amp; Αναστοχαστείτε</vt:lpstr>
      <vt:lpstr>Ενότητα 1: Εισαγωγή στη Φιλοξενία</vt:lpstr>
      <vt:lpstr>Ενότητα 2: Υγεία και Ασφάλεια στην Εργασία</vt:lpstr>
      <vt:lpstr>Ενότητα 3: Γενική Καθαριότητα στο Χώρο Εργασίας</vt:lpstr>
      <vt:lpstr>Ενότητα 4: Λειτουργίες ρεσεψιόν και συστήματα πληροφοριών</vt:lpstr>
      <vt:lpstr>Ενότητα 5: Λειτουργίες Υπηρεσιών Τροφίμων και Ποτών</vt:lpstr>
      <vt:lpstr>Ενότητα 6: Επιχειρηματικές Επικοινωνίες</vt:lpstr>
      <vt:lpstr>Ενότητα 7: Αριθμητική στη Φιλοξενία</vt:lpstr>
      <vt:lpstr>Σύνοψη</vt:lpstr>
      <vt:lpstr>Διάλειμμα για καφέ!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Usuario</dc:creator>
  <cp:lastModifiedBy>Dekaplus</cp:lastModifiedBy>
  <cp:revision>5</cp:revision>
  <dcterms:created xsi:type="dcterms:W3CDTF">2023-05-31T15:03:02Z</dcterms:created>
  <dcterms:modified xsi:type="dcterms:W3CDTF">2024-12-23T09:12:56Z</dcterms:modified>
</cp:coreProperties>
</file>