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6" r:id="rId2"/>
    <p:sldId id="269" r:id="rId3"/>
    <p:sldId id="281" r:id="rId4"/>
    <p:sldId id="288" r:id="rId5"/>
    <p:sldId id="289" r:id="rId6"/>
    <p:sldId id="291" r:id="rId7"/>
    <p:sldId id="290" r:id="rId8"/>
    <p:sldId id="292" r:id="rId9"/>
    <p:sldId id="293" r:id="rId10"/>
    <p:sldId id="294" r:id="rId11"/>
    <p:sldId id="295" r:id="rId12"/>
    <p:sldId id="296" r:id="rId13"/>
    <p:sldId id="297" r:id="rId14"/>
    <p:sldId id="298" r:id="rId15"/>
    <p:sldId id="299" r:id="rId16"/>
    <p:sldId id="267" r:id="rId17"/>
  </p:sldIdLst>
  <p:sldSz cx="12192000" cy="6858000"/>
  <p:notesSz cx="6858000" cy="9144000"/>
  <p:defaultTextStyle>
    <a:defPPr>
      <a:defRPr lang="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412E"/>
    <a:srgbClr val="DD1567"/>
    <a:srgbClr val="C51B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140" autoAdjust="0"/>
  </p:normalViewPr>
  <p:slideViewPr>
    <p:cSldViewPr snapToGrid="0">
      <p:cViewPr varScale="1">
        <p:scale>
          <a:sx n="70" d="100"/>
          <a:sy n="70" d="100"/>
        </p:scale>
        <p:origin x="438" y="66"/>
      </p:cViewPr>
      <p:guideLst>
        <p:guide orient="horz" pos="1729"/>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83617-6F93-4D22-8E2A-B9624F613AD3}" type="datetimeFigureOut">
              <a:rPr lang="en-GB" smtClean="0"/>
              <a:t>21/01/2025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D786C-039C-4B5F-A62F-95208239667E}" type="slidenum">
              <a:rPr lang="en-GB" smtClean="0"/>
              <a:t>‹Nr.›</a:t>
            </a:fld>
            <a:endParaRPr lang="en-GB"/>
          </a:p>
        </p:txBody>
      </p:sp>
    </p:spTree>
    <p:extLst>
      <p:ext uri="{BB962C8B-B14F-4D97-AF65-F5344CB8AC3E}">
        <p14:creationId xmlns:p14="http://schemas.microsoft.com/office/powerpoint/2010/main" val="216377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de-DE" dirty="0" smtClean="0"/>
              <a:t>Betonung von integrativem Lernen, realen Anwendungen und der Bedeutung der Berücksichtigung unterschiedlicher Lernstile.</a:t>
            </a:r>
          </a:p>
        </p:txBody>
      </p:sp>
      <p:sp>
        <p:nvSpPr>
          <p:cNvPr id="4" name="Foliennummernplatzhalter 3"/>
          <p:cNvSpPr>
            <a:spLocks noGrp="1"/>
          </p:cNvSpPr>
          <p:nvPr>
            <p:ph type="sldNum" sz="quarter" idx="10"/>
          </p:nvPr>
        </p:nvSpPr>
        <p:spPr/>
        <p:txBody>
          <a:bodyPr/>
          <a:lstStyle/>
          <a:p>
            <a:fld id="{239D786C-039C-4B5F-A62F-95208239667E}" type="slidenum">
              <a:rPr lang="en-GB" smtClean="0"/>
              <a:t>2</a:t>
            </a:fld>
            <a:endParaRPr lang="en-GB"/>
          </a:p>
        </p:txBody>
      </p:sp>
    </p:spTree>
    <p:extLst>
      <p:ext uri="{BB962C8B-B14F-4D97-AF65-F5344CB8AC3E}">
        <p14:creationId xmlns:p14="http://schemas.microsoft.com/office/powerpoint/2010/main" val="1584466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lvl="0" indent="0" algn="l" rtl="0">
              <a:lnSpc>
                <a:spcPct val="100000"/>
              </a:lnSpc>
              <a:spcBef>
                <a:spcPts val="0"/>
              </a:spcBef>
              <a:spcAft>
                <a:spcPts val="0"/>
              </a:spcAft>
              <a:buSzPts val="1400"/>
              <a:buFont typeface="Arial"/>
              <a:buNone/>
            </a:pPr>
            <a:r>
              <a:rPr lang="de-DE" smtClean="0"/>
              <a:t>Geben Sie Kernpunkte für das Modul an, indem Sie sich die Arbeitsblätter und Aufgaben ansehen.</a:t>
            </a:r>
            <a:endParaRPr lang="de-DE" dirty="0"/>
          </a:p>
        </p:txBody>
      </p:sp>
      <p:sp>
        <p:nvSpPr>
          <p:cNvPr id="4" name="Foliennummernplatzhalter 3"/>
          <p:cNvSpPr>
            <a:spLocks noGrp="1"/>
          </p:cNvSpPr>
          <p:nvPr>
            <p:ph type="sldNum" sz="quarter" idx="10"/>
          </p:nvPr>
        </p:nvSpPr>
        <p:spPr/>
        <p:txBody>
          <a:bodyPr/>
          <a:lstStyle/>
          <a:p>
            <a:fld id="{239D786C-039C-4B5F-A62F-95208239667E}" type="slidenum">
              <a:rPr lang="en-GB" smtClean="0"/>
              <a:t>11</a:t>
            </a:fld>
            <a:endParaRPr lang="en-GB"/>
          </a:p>
        </p:txBody>
      </p:sp>
    </p:spTree>
    <p:extLst>
      <p:ext uri="{BB962C8B-B14F-4D97-AF65-F5344CB8AC3E}">
        <p14:creationId xmlns:p14="http://schemas.microsoft.com/office/powerpoint/2010/main" val="791219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lvl="0" indent="0" algn="l" rtl="0">
              <a:lnSpc>
                <a:spcPct val="100000"/>
              </a:lnSpc>
              <a:spcBef>
                <a:spcPts val="0"/>
              </a:spcBef>
              <a:spcAft>
                <a:spcPts val="0"/>
              </a:spcAft>
              <a:buSzPts val="1400"/>
              <a:buFont typeface="Arial"/>
              <a:buNone/>
            </a:pPr>
            <a:r>
              <a:rPr lang="de-DE" smtClean="0"/>
              <a:t>Geben Sie Kernpunkte für das Modul an, indem Sie sich die Arbeitsblätter und Aufgaben ansehen.</a:t>
            </a:r>
            <a:endParaRPr lang="de-DE" dirty="0"/>
          </a:p>
        </p:txBody>
      </p:sp>
      <p:sp>
        <p:nvSpPr>
          <p:cNvPr id="4" name="Foliennummernplatzhalter 3"/>
          <p:cNvSpPr>
            <a:spLocks noGrp="1"/>
          </p:cNvSpPr>
          <p:nvPr>
            <p:ph type="sldNum" sz="quarter" idx="10"/>
          </p:nvPr>
        </p:nvSpPr>
        <p:spPr/>
        <p:txBody>
          <a:bodyPr/>
          <a:lstStyle/>
          <a:p>
            <a:fld id="{239D786C-039C-4B5F-A62F-95208239667E}" type="slidenum">
              <a:rPr lang="en-GB" smtClean="0"/>
              <a:t>12</a:t>
            </a:fld>
            <a:endParaRPr lang="en-GB"/>
          </a:p>
        </p:txBody>
      </p:sp>
    </p:spTree>
    <p:extLst>
      <p:ext uri="{BB962C8B-B14F-4D97-AF65-F5344CB8AC3E}">
        <p14:creationId xmlns:p14="http://schemas.microsoft.com/office/powerpoint/2010/main" val="4235929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lvl="0" indent="0" algn="l" rtl="0">
              <a:lnSpc>
                <a:spcPct val="100000"/>
              </a:lnSpc>
              <a:spcBef>
                <a:spcPts val="0"/>
              </a:spcBef>
              <a:spcAft>
                <a:spcPts val="0"/>
              </a:spcAft>
              <a:buSzPts val="1400"/>
              <a:buFont typeface="Arial"/>
              <a:buNone/>
            </a:pPr>
            <a:r>
              <a:rPr lang="de-DE" smtClean="0"/>
              <a:t>Geben Sie Kernpunkte für das Modul an, indem Sie sich die Arbeitsblätter und Aufgaben ansehen.</a:t>
            </a:r>
            <a:endParaRPr lang="de-DE" dirty="0"/>
          </a:p>
        </p:txBody>
      </p:sp>
      <p:sp>
        <p:nvSpPr>
          <p:cNvPr id="4" name="Foliennummernplatzhalter 3"/>
          <p:cNvSpPr>
            <a:spLocks noGrp="1"/>
          </p:cNvSpPr>
          <p:nvPr>
            <p:ph type="sldNum" sz="quarter" idx="10"/>
          </p:nvPr>
        </p:nvSpPr>
        <p:spPr/>
        <p:txBody>
          <a:bodyPr/>
          <a:lstStyle/>
          <a:p>
            <a:fld id="{239D786C-039C-4B5F-A62F-95208239667E}" type="slidenum">
              <a:rPr lang="en-GB" smtClean="0"/>
              <a:t>13</a:t>
            </a:fld>
            <a:endParaRPr lang="en-GB"/>
          </a:p>
        </p:txBody>
      </p:sp>
    </p:spTree>
    <p:extLst>
      <p:ext uri="{BB962C8B-B14F-4D97-AF65-F5344CB8AC3E}">
        <p14:creationId xmlns:p14="http://schemas.microsoft.com/office/powerpoint/2010/main" val="16638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de-DE" dirty="0" smtClean="0"/>
              <a:t>Fassen Sie die Rolle des Kurses bei der Vorbereitung der Lehrkräfte auf die Anforderungen der Branche und die Unterstützung gefährdeter Gruppen zusammen.</a:t>
            </a:r>
            <a:r>
              <a:rPr lang="de-DE" baseline="0" dirty="0" smtClean="0"/>
              <a:t> </a:t>
            </a:r>
            <a:r>
              <a:rPr lang="de-DE" dirty="0" smtClean="0"/>
              <a:t>Die Durchführung des </a:t>
            </a:r>
            <a:r>
              <a:rPr lang="de-DE" dirty="0" err="1" smtClean="0"/>
              <a:t>JobReady</a:t>
            </a:r>
            <a:r>
              <a:rPr lang="de-DE" dirty="0" smtClean="0"/>
              <a:t>-Kurses erfordert einen kooperativen, einfühlsamen und systematischen Ansatz. Die Lehrkräfte werden die Lernenden in die Lage versetzen, die Anforderungen des Gast- und </a:t>
            </a:r>
            <a:r>
              <a:rPr lang="de-DE" dirty="0" smtClean="0"/>
              <a:t>Beherbergungsgewerbes </a:t>
            </a:r>
            <a:r>
              <a:rPr lang="de-DE" dirty="0" smtClean="0"/>
              <a:t>effektiv zu erfüllen, indem sie theoretische Erkenntnisse mit praktischen Erfahrungen verbinden. Dieser Leitfaden stellt sicher, dass die Kurse mit dem Auftrag des Projekts übereinstimmen und gleichzeitig auf die besonderen Herausforderungen von benachteiligten Gruppen eingehen</a:t>
            </a:r>
            <a:r>
              <a:rPr lang="en-GB" sz="1200" dirty="0" smtClean="0">
                <a:latin typeface="Arial"/>
                <a:ea typeface="Arial"/>
                <a:cs typeface="Arial"/>
                <a:sym typeface="Arial"/>
              </a:rPr>
              <a:t>.</a:t>
            </a:r>
            <a:endParaRPr lang="en-GB" sz="1600" dirty="0" smtClean="0">
              <a:latin typeface="Arial"/>
              <a:ea typeface="Arial"/>
              <a:cs typeface="Arial"/>
              <a:sym typeface="Arial"/>
            </a:endParaRPr>
          </a:p>
        </p:txBody>
      </p:sp>
      <p:sp>
        <p:nvSpPr>
          <p:cNvPr id="4" name="Foliennummernplatzhalter 3"/>
          <p:cNvSpPr>
            <a:spLocks noGrp="1"/>
          </p:cNvSpPr>
          <p:nvPr>
            <p:ph type="sldNum" sz="quarter" idx="10"/>
          </p:nvPr>
        </p:nvSpPr>
        <p:spPr/>
        <p:txBody>
          <a:bodyPr/>
          <a:lstStyle/>
          <a:p>
            <a:fld id="{239D786C-039C-4B5F-A62F-95208239667E}" type="slidenum">
              <a:rPr lang="en-GB" smtClean="0"/>
              <a:t>14</a:t>
            </a:fld>
            <a:endParaRPr lang="en-GB"/>
          </a:p>
        </p:txBody>
      </p:sp>
    </p:spTree>
    <p:extLst>
      <p:ext uri="{BB962C8B-B14F-4D97-AF65-F5344CB8AC3E}">
        <p14:creationId xmlns:p14="http://schemas.microsoft.com/office/powerpoint/2010/main" val="3190859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de-DE" dirty="0" smtClean="0"/>
              <a:t>Schlagen Sie vor, diese Zeit zu nutzen, um Kontakte zu knüpfen und Erkenntnisse mit anderen Teilnehmenden auszutauschen.</a:t>
            </a:r>
            <a:endParaRPr lang="de-DE" dirty="0"/>
          </a:p>
        </p:txBody>
      </p:sp>
      <p:sp>
        <p:nvSpPr>
          <p:cNvPr id="4" name="Foliennummernplatzhalter 3"/>
          <p:cNvSpPr>
            <a:spLocks noGrp="1"/>
          </p:cNvSpPr>
          <p:nvPr>
            <p:ph type="sldNum" sz="quarter" idx="10"/>
          </p:nvPr>
        </p:nvSpPr>
        <p:spPr/>
        <p:txBody>
          <a:bodyPr/>
          <a:lstStyle/>
          <a:p>
            <a:fld id="{239D786C-039C-4B5F-A62F-95208239667E}" type="slidenum">
              <a:rPr lang="en-GB" smtClean="0"/>
              <a:t>15</a:t>
            </a:fld>
            <a:endParaRPr lang="en-GB"/>
          </a:p>
        </p:txBody>
      </p:sp>
    </p:spTree>
    <p:extLst>
      <p:ext uri="{BB962C8B-B14F-4D97-AF65-F5344CB8AC3E}">
        <p14:creationId xmlns:p14="http://schemas.microsoft.com/office/powerpoint/2010/main" val="92686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de-DE" dirty="0" smtClean="0"/>
              <a:t>Danksagung an die Mitwirkenden (MSS) und Dank an die Teilnehmenden. Stellen Sie die Muster-Lernvereinbarung zum Mitnehmen vor.</a:t>
            </a:r>
            <a:endParaRPr lang="de-DE" dirty="0"/>
          </a:p>
        </p:txBody>
      </p:sp>
      <p:sp>
        <p:nvSpPr>
          <p:cNvPr id="4" name="Foliennummernplatzhalter 3"/>
          <p:cNvSpPr>
            <a:spLocks noGrp="1"/>
          </p:cNvSpPr>
          <p:nvPr>
            <p:ph type="sldNum" sz="quarter" idx="10"/>
          </p:nvPr>
        </p:nvSpPr>
        <p:spPr/>
        <p:txBody>
          <a:bodyPr/>
          <a:lstStyle/>
          <a:p>
            <a:fld id="{239D786C-039C-4B5F-A62F-95208239667E}" type="slidenum">
              <a:rPr lang="en-GB" smtClean="0"/>
              <a:t>16</a:t>
            </a:fld>
            <a:endParaRPr lang="en-GB"/>
          </a:p>
        </p:txBody>
      </p:sp>
    </p:spTree>
    <p:extLst>
      <p:ext uri="{BB962C8B-B14F-4D97-AF65-F5344CB8AC3E}">
        <p14:creationId xmlns:p14="http://schemas.microsoft.com/office/powerpoint/2010/main" val="288800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smtClean="0"/>
          </a:p>
          <a:p>
            <a:pPr marL="0" marR="0" lvl="0" indent="0" algn="l" rtl="0">
              <a:lnSpc>
                <a:spcPct val="100000"/>
              </a:lnSpc>
              <a:spcBef>
                <a:spcPts val="0"/>
              </a:spcBef>
              <a:spcAft>
                <a:spcPts val="0"/>
              </a:spcAft>
              <a:buClr>
                <a:srgbClr val="000000"/>
              </a:buClr>
              <a:buSzPts val="1400"/>
              <a:buFont typeface="Arial"/>
              <a:buNone/>
            </a:pPr>
            <a:r>
              <a:rPr lang="de-DE" dirty="0" smtClean="0"/>
              <a:t>Ermutigung der Lehrkräfte zur Anwendung von kooperativen und erfahrungsorientierten Lehrmethoden.</a:t>
            </a:r>
            <a:endParaRPr lang="de-DE" dirty="0"/>
          </a:p>
        </p:txBody>
      </p:sp>
      <p:sp>
        <p:nvSpPr>
          <p:cNvPr id="4" name="Foliennummernplatzhalter 3"/>
          <p:cNvSpPr>
            <a:spLocks noGrp="1"/>
          </p:cNvSpPr>
          <p:nvPr>
            <p:ph type="sldNum" sz="quarter" idx="10"/>
          </p:nvPr>
        </p:nvSpPr>
        <p:spPr/>
        <p:txBody>
          <a:bodyPr/>
          <a:lstStyle/>
          <a:p>
            <a:fld id="{239D786C-039C-4B5F-A62F-95208239667E}" type="slidenum">
              <a:rPr lang="en-GB" smtClean="0"/>
              <a:t>3</a:t>
            </a:fld>
            <a:endParaRPr lang="en-GB"/>
          </a:p>
        </p:txBody>
      </p:sp>
    </p:spTree>
    <p:extLst>
      <p:ext uri="{BB962C8B-B14F-4D97-AF65-F5344CB8AC3E}">
        <p14:creationId xmlns:p14="http://schemas.microsoft.com/office/powerpoint/2010/main" val="2335603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de-DE" dirty="0" smtClean="0"/>
              <a:t>Weisen Sie auf die Verfügbarkeit von maßgeschneiderten Arbeitsblättern, Bewertungen und visuellen Hilfsmitteln hin. Die Lehrkräfte sollten diese Ressourcen nutzen, um ihre Schulungen zu verbessern.</a:t>
            </a:r>
            <a:endParaRPr lang="de-DE" dirty="0"/>
          </a:p>
        </p:txBody>
      </p:sp>
      <p:sp>
        <p:nvSpPr>
          <p:cNvPr id="4" name="Foliennummernplatzhalter 3"/>
          <p:cNvSpPr>
            <a:spLocks noGrp="1"/>
          </p:cNvSpPr>
          <p:nvPr>
            <p:ph type="sldNum" sz="quarter" idx="10"/>
          </p:nvPr>
        </p:nvSpPr>
        <p:spPr/>
        <p:txBody>
          <a:bodyPr/>
          <a:lstStyle/>
          <a:p>
            <a:fld id="{239D786C-039C-4B5F-A62F-95208239667E}" type="slidenum">
              <a:rPr lang="en-GB" smtClean="0"/>
              <a:t>4</a:t>
            </a:fld>
            <a:endParaRPr lang="en-GB"/>
          </a:p>
        </p:txBody>
      </p:sp>
    </p:spTree>
    <p:extLst>
      <p:ext uri="{BB962C8B-B14F-4D97-AF65-F5344CB8AC3E}">
        <p14:creationId xmlns:p14="http://schemas.microsoft.com/office/powerpoint/2010/main" val="121183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Besprechen Sie diese Tools mit den Lehrkräften, um sicherzustellen, dass diese wissen, wie sie sie in den Sitzungen effektiv einsetzen können.</a:t>
            </a:r>
          </a:p>
          <a:p>
            <a:endParaRPr lang="de-AT" dirty="0" smtClean="0"/>
          </a:p>
        </p:txBody>
      </p:sp>
      <p:sp>
        <p:nvSpPr>
          <p:cNvPr id="4" name="Foliennummernplatzhalter 3"/>
          <p:cNvSpPr>
            <a:spLocks noGrp="1"/>
          </p:cNvSpPr>
          <p:nvPr>
            <p:ph type="sldNum" sz="quarter" idx="10"/>
          </p:nvPr>
        </p:nvSpPr>
        <p:spPr/>
        <p:txBody>
          <a:bodyPr/>
          <a:lstStyle/>
          <a:p>
            <a:fld id="{239D786C-039C-4B5F-A62F-95208239667E}" type="slidenum">
              <a:rPr lang="en-GB" smtClean="0"/>
              <a:t>5</a:t>
            </a:fld>
            <a:endParaRPr lang="en-GB"/>
          </a:p>
        </p:txBody>
      </p:sp>
    </p:spTree>
    <p:extLst>
      <p:ext uri="{BB962C8B-B14F-4D97-AF65-F5344CB8AC3E}">
        <p14:creationId xmlns:p14="http://schemas.microsoft.com/office/powerpoint/2010/main" val="140020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de-DE" dirty="0" smtClean="0"/>
              <a:t>Führen Sie eine Bewertung der Kursmaterialien durch. Nutzen Sie Gruppendiskussionen, um herauszufinden, wie diese effektiv angewendet werden können.</a:t>
            </a:r>
          </a:p>
        </p:txBody>
      </p:sp>
      <p:sp>
        <p:nvSpPr>
          <p:cNvPr id="4" name="Foliennummernplatzhalter 3"/>
          <p:cNvSpPr>
            <a:spLocks noGrp="1"/>
          </p:cNvSpPr>
          <p:nvPr>
            <p:ph type="sldNum" sz="quarter" idx="10"/>
          </p:nvPr>
        </p:nvSpPr>
        <p:spPr/>
        <p:txBody>
          <a:bodyPr/>
          <a:lstStyle/>
          <a:p>
            <a:fld id="{239D786C-039C-4B5F-A62F-95208239667E}" type="slidenum">
              <a:rPr lang="en-GB" smtClean="0"/>
              <a:t>6</a:t>
            </a:fld>
            <a:endParaRPr lang="en-GB"/>
          </a:p>
        </p:txBody>
      </p:sp>
    </p:spTree>
    <p:extLst>
      <p:ext uri="{BB962C8B-B14F-4D97-AF65-F5344CB8AC3E}">
        <p14:creationId xmlns:p14="http://schemas.microsoft.com/office/powerpoint/2010/main" val="3864512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Geben Sie Kernpunkte für das Modul an, indem Sie sich die Arbeitsblätter und Aufgaben ansehen.</a:t>
            </a:r>
          </a:p>
          <a:p>
            <a:endParaRPr lang="de-AT" dirty="0" smtClean="0"/>
          </a:p>
        </p:txBody>
      </p:sp>
      <p:sp>
        <p:nvSpPr>
          <p:cNvPr id="4" name="Foliennummernplatzhalter 3"/>
          <p:cNvSpPr>
            <a:spLocks noGrp="1"/>
          </p:cNvSpPr>
          <p:nvPr>
            <p:ph type="sldNum" sz="quarter" idx="10"/>
          </p:nvPr>
        </p:nvSpPr>
        <p:spPr/>
        <p:txBody>
          <a:bodyPr/>
          <a:lstStyle/>
          <a:p>
            <a:fld id="{239D786C-039C-4B5F-A62F-95208239667E}" type="slidenum">
              <a:rPr lang="en-GB" smtClean="0"/>
              <a:t>7</a:t>
            </a:fld>
            <a:endParaRPr lang="en-GB"/>
          </a:p>
        </p:txBody>
      </p:sp>
    </p:spTree>
    <p:extLst>
      <p:ext uri="{BB962C8B-B14F-4D97-AF65-F5344CB8AC3E}">
        <p14:creationId xmlns:p14="http://schemas.microsoft.com/office/powerpoint/2010/main" val="190021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lvl="0" indent="0" algn="l" rtl="0">
              <a:lnSpc>
                <a:spcPct val="100000"/>
              </a:lnSpc>
              <a:spcBef>
                <a:spcPts val="0"/>
              </a:spcBef>
              <a:spcAft>
                <a:spcPts val="0"/>
              </a:spcAft>
              <a:buSzPts val="1400"/>
              <a:buFont typeface="Arial"/>
              <a:buNone/>
            </a:pPr>
            <a:r>
              <a:rPr lang="de-DE" dirty="0" smtClean="0"/>
              <a:t>Geben Sie Kernpunkte für das Modul an, indem Sie sich die Arbeitsblätter und Aufgaben ansehen.</a:t>
            </a:r>
          </a:p>
        </p:txBody>
      </p:sp>
      <p:sp>
        <p:nvSpPr>
          <p:cNvPr id="4" name="Foliennummernplatzhalter 3"/>
          <p:cNvSpPr>
            <a:spLocks noGrp="1"/>
          </p:cNvSpPr>
          <p:nvPr>
            <p:ph type="sldNum" sz="quarter" idx="10"/>
          </p:nvPr>
        </p:nvSpPr>
        <p:spPr/>
        <p:txBody>
          <a:bodyPr/>
          <a:lstStyle/>
          <a:p>
            <a:fld id="{239D786C-039C-4B5F-A62F-95208239667E}" type="slidenum">
              <a:rPr lang="en-GB" smtClean="0"/>
              <a:t>8</a:t>
            </a:fld>
            <a:endParaRPr lang="en-GB"/>
          </a:p>
        </p:txBody>
      </p:sp>
    </p:spTree>
    <p:extLst>
      <p:ext uri="{BB962C8B-B14F-4D97-AF65-F5344CB8AC3E}">
        <p14:creationId xmlns:p14="http://schemas.microsoft.com/office/powerpoint/2010/main" val="451042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lvl="0" indent="0" algn="l" rtl="0">
              <a:lnSpc>
                <a:spcPct val="100000"/>
              </a:lnSpc>
              <a:spcBef>
                <a:spcPts val="0"/>
              </a:spcBef>
              <a:spcAft>
                <a:spcPts val="0"/>
              </a:spcAft>
              <a:buSzPts val="1400"/>
              <a:buFont typeface="Arial"/>
              <a:buNone/>
            </a:pPr>
            <a:r>
              <a:rPr lang="de-DE" dirty="0" smtClean="0"/>
              <a:t>Geben Sie Kernpunkte für das Modul an, indem Sie sich die Arbeitsblätter und Aufgaben ansehen.</a:t>
            </a:r>
            <a:endParaRPr lang="de-DE" dirty="0"/>
          </a:p>
        </p:txBody>
      </p:sp>
      <p:sp>
        <p:nvSpPr>
          <p:cNvPr id="4" name="Foliennummernplatzhalter 3"/>
          <p:cNvSpPr>
            <a:spLocks noGrp="1"/>
          </p:cNvSpPr>
          <p:nvPr>
            <p:ph type="sldNum" sz="quarter" idx="10"/>
          </p:nvPr>
        </p:nvSpPr>
        <p:spPr/>
        <p:txBody>
          <a:bodyPr/>
          <a:lstStyle/>
          <a:p>
            <a:fld id="{239D786C-039C-4B5F-A62F-95208239667E}" type="slidenum">
              <a:rPr lang="en-GB" smtClean="0"/>
              <a:t>9</a:t>
            </a:fld>
            <a:endParaRPr lang="en-GB"/>
          </a:p>
        </p:txBody>
      </p:sp>
    </p:spTree>
    <p:extLst>
      <p:ext uri="{BB962C8B-B14F-4D97-AF65-F5344CB8AC3E}">
        <p14:creationId xmlns:p14="http://schemas.microsoft.com/office/powerpoint/2010/main" val="2752902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lvl="0" indent="0" algn="l" rtl="0">
              <a:lnSpc>
                <a:spcPct val="100000"/>
              </a:lnSpc>
              <a:spcBef>
                <a:spcPts val="0"/>
              </a:spcBef>
              <a:spcAft>
                <a:spcPts val="0"/>
              </a:spcAft>
              <a:buSzPts val="1400"/>
              <a:buFont typeface="Arial"/>
              <a:buNone/>
            </a:pPr>
            <a:r>
              <a:rPr lang="de-DE" smtClean="0"/>
              <a:t>Geben Sie Kernpunkte für das Modul an, indem Sie sich die Arbeitsblätter und Aufgaben ansehen.</a:t>
            </a:r>
            <a:endParaRPr lang="de-DE" dirty="0"/>
          </a:p>
        </p:txBody>
      </p:sp>
      <p:sp>
        <p:nvSpPr>
          <p:cNvPr id="4" name="Foliennummernplatzhalter 3"/>
          <p:cNvSpPr>
            <a:spLocks noGrp="1"/>
          </p:cNvSpPr>
          <p:nvPr>
            <p:ph type="sldNum" sz="quarter" idx="10"/>
          </p:nvPr>
        </p:nvSpPr>
        <p:spPr/>
        <p:txBody>
          <a:bodyPr/>
          <a:lstStyle/>
          <a:p>
            <a:fld id="{239D786C-039C-4B5F-A62F-95208239667E}" type="slidenum">
              <a:rPr lang="en-GB" smtClean="0"/>
              <a:t>10</a:t>
            </a:fld>
            <a:endParaRPr lang="en-GB"/>
          </a:p>
        </p:txBody>
      </p:sp>
    </p:spTree>
    <p:extLst>
      <p:ext uri="{BB962C8B-B14F-4D97-AF65-F5344CB8AC3E}">
        <p14:creationId xmlns:p14="http://schemas.microsoft.com/office/powerpoint/2010/main" val="2119436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45C7F7C-6EE5-B9D8-EF6D-673CBFE7D20D}"/>
              </a:ext>
            </a:extLst>
          </p:cNvPr>
          <p:cNvSpPr>
            <a:spLocks noGrp="1"/>
          </p:cNvSpPr>
          <p:nvPr>
            <p:ph type="ctrTitle"/>
          </p:nvPr>
        </p:nvSpPr>
        <p:spPr>
          <a:xfrm>
            <a:off x="1524000" y="1122363"/>
            <a:ext cx="9144000" cy="2387600"/>
          </a:xfrm>
        </p:spPr>
        <p:txBody>
          <a:bodyPr anchor="b">
            <a:noAutofit/>
          </a:bodyPr>
          <a:lstStyle>
            <a:lvl1pPr algn="ctr">
              <a:defRPr sz="6000">
                <a:solidFill>
                  <a:schemeClr val="accent1"/>
                </a:solidFill>
              </a:defRPr>
            </a:lvl1pPr>
          </a:lstStyle>
          <a:p>
            <a:r>
              <a:rPr lang="es-ES" dirty="0"/>
              <a:t>Haga clic para modificar el estilo de título del patrón</a:t>
            </a:r>
            <a:endParaRPr lang="en-GB" dirty="0"/>
          </a:p>
        </p:txBody>
      </p:sp>
      <p:sp>
        <p:nvSpPr>
          <p:cNvPr id="3" name="Subtítulo 2">
            <a:extLst>
              <a:ext uri="{FF2B5EF4-FFF2-40B4-BE49-F238E27FC236}">
                <a16:creationId xmlns="" xmlns:a16="http://schemas.microsoft.com/office/drawing/2014/main" id="{EFE53D83-5792-1DF8-F450-74F3FB86349B}"/>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2"/>
                </a:solidFill>
                <a:latin typeface="Poppins Medium" panose="00000600000000000000" pitchFamily="2" charset="0"/>
                <a:cs typeface="Poppi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GB" dirty="0"/>
          </a:p>
        </p:txBody>
      </p:sp>
      <p:sp>
        <p:nvSpPr>
          <p:cNvPr id="4" name="Marcador de fecha 3">
            <a:extLst>
              <a:ext uri="{FF2B5EF4-FFF2-40B4-BE49-F238E27FC236}">
                <a16:creationId xmlns="" xmlns:a16="http://schemas.microsoft.com/office/drawing/2014/main" id="{8EE1866F-7EF6-6335-8582-14AD4D6341C1}"/>
              </a:ext>
            </a:extLst>
          </p:cNvPr>
          <p:cNvSpPr>
            <a:spLocks noGrp="1"/>
          </p:cNvSpPr>
          <p:nvPr>
            <p:ph type="dt" sz="half" idx="10"/>
          </p:nvPr>
        </p:nvSpPr>
        <p:spPr/>
        <p:txBody>
          <a:bodyPr/>
          <a:lstStyle/>
          <a:p>
            <a:r>
              <a:rPr lang="en-US" smtClean="0"/>
              <a:t>2023-1-IS01-KA220-VET-000158090</a:t>
            </a:r>
            <a:endParaRPr lang="en-GB"/>
          </a:p>
        </p:txBody>
      </p:sp>
      <p:sp>
        <p:nvSpPr>
          <p:cNvPr id="5" name="Marcador de pie de página 4">
            <a:extLst>
              <a:ext uri="{FF2B5EF4-FFF2-40B4-BE49-F238E27FC236}">
                <a16:creationId xmlns="" xmlns:a16="http://schemas.microsoft.com/office/drawing/2014/main" id="{44842A71-DB4D-2FEA-855B-37C721283DCD}"/>
              </a:ext>
            </a:extLst>
          </p:cNvPr>
          <p:cNvSpPr>
            <a:spLocks noGrp="1"/>
          </p:cNvSpPr>
          <p:nvPr>
            <p:ph type="ftr" sz="quarter" idx="11"/>
          </p:nvPr>
        </p:nvSpPr>
        <p:spPr/>
        <p:txBody>
          <a:bodyPr/>
          <a:lstStyle/>
          <a:p>
            <a:endParaRPr lang="en-GB" dirty="0"/>
          </a:p>
        </p:txBody>
      </p:sp>
      <p:sp>
        <p:nvSpPr>
          <p:cNvPr id="6" name="Marcador de número de diapositiva 5">
            <a:extLst>
              <a:ext uri="{FF2B5EF4-FFF2-40B4-BE49-F238E27FC236}">
                <a16:creationId xmlns="" xmlns:a16="http://schemas.microsoft.com/office/drawing/2014/main" id="{0A22BB5A-C756-19BC-C03A-EE56AF878E98}"/>
              </a:ext>
            </a:extLst>
          </p:cNvPr>
          <p:cNvSpPr>
            <a:spLocks noGrp="1"/>
          </p:cNvSpPr>
          <p:nvPr>
            <p:ph type="sldNum" sz="quarter" idx="12"/>
          </p:nvPr>
        </p:nvSpPr>
        <p:spPr/>
        <p:txBody>
          <a:bodyPr/>
          <a:lstStyle/>
          <a:p>
            <a:fld id="{14CA0E62-3D20-408B-AC03-5D77D4E4AF73}" type="slidenum">
              <a:rPr lang="en-GB" smtClean="0"/>
              <a:t>‹Nr.›</a:t>
            </a:fld>
            <a:endParaRPr lang="en-GB"/>
          </a:p>
        </p:txBody>
      </p:sp>
    </p:spTree>
    <p:extLst>
      <p:ext uri="{BB962C8B-B14F-4D97-AF65-F5344CB8AC3E}">
        <p14:creationId xmlns:p14="http://schemas.microsoft.com/office/powerpoint/2010/main" val="360924500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2267BF5-227C-0AE9-60C6-FA5632766A41}"/>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 xmlns:a16="http://schemas.microsoft.com/office/drawing/2014/main" id="{8ED3F808-0280-9FEE-E3C1-421D5FF5834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 xmlns:a16="http://schemas.microsoft.com/office/drawing/2014/main" id="{B999FED2-3986-AE5F-6FF9-969DF41BE31E}"/>
              </a:ext>
            </a:extLst>
          </p:cNvPr>
          <p:cNvSpPr>
            <a:spLocks noGrp="1"/>
          </p:cNvSpPr>
          <p:nvPr>
            <p:ph type="dt" sz="half" idx="10"/>
          </p:nvPr>
        </p:nvSpPr>
        <p:spPr/>
        <p:txBody>
          <a:bodyPr/>
          <a:lstStyle/>
          <a:p>
            <a:r>
              <a:rPr lang="en-US" smtClean="0"/>
              <a:t>2023-1-IS01-KA220-VET-000158090</a:t>
            </a:r>
            <a:endParaRPr lang="en-GB"/>
          </a:p>
        </p:txBody>
      </p:sp>
      <p:sp>
        <p:nvSpPr>
          <p:cNvPr id="5" name="Marcador de pie de página 4">
            <a:extLst>
              <a:ext uri="{FF2B5EF4-FFF2-40B4-BE49-F238E27FC236}">
                <a16:creationId xmlns="" xmlns:a16="http://schemas.microsoft.com/office/drawing/2014/main" id="{11FA647F-4BCB-8520-1729-183459ADEACD}"/>
              </a:ext>
            </a:extLst>
          </p:cNvPr>
          <p:cNvSpPr>
            <a:spLocks noGrp="1"/>
          </p:cNvSpPr>
          <p:nvPr>
            <p:ph type="ftr" sz="quarter" idx="11"/>
          </p:nvPr>
        </p:nvSpPr>
        <p:spPr/>
        <p:txBody>
          <a:bodyPr/>
          <a:lstStyle/>
          <a:p>
            <a:r>
              <a:rPr lang="en-GB" smtClean="0"/>
              <a:t>Title of your presentation</a:t>
            </a:r>
            <a:endParaRPr lang="en-GB"/>
          </a:p>
        </p:txBody>
      </p:sp>
      <p:sp>
        <p:nvSpPr>
          <p:cNvPr id="6" name="Marcador de número de diapositiva 5">
            <a:extLst>
              <a:ext uri="{FF2B5EF4-FFF2-40B4-BE49-F238E27FC236}">
                <a16:creationId xmlns="" xmlns:a16="http://schemas.microsoft.com/office/drawing/2014/main" id="{32AAA934-CA2B-8E77-C6EC-D45C45668A7B}"/>
              </a:ext>
            </a:extLst>
          </p:cNvPr>
          <p:cNvSpPr>
            <a:spLocks noGrp="1"/>
          </p:cNvSpPr>
          <p:nvPr>
            <p:ph type="sldNum" sz="quarter" idx="12"/>
          </p:nvPr>
        </p:nvSpPr>
        <p:spPr/>
        <p:txBody>
          <a:bodyPr/>
          <a:lstStyle/>
          <a:p>
            <a:fld id="{14CA0E62-3D20-408B-AC03-5D77D4E4AF73}" type="slidenum">
              <a:rPr lang="en-GB" smtClean="0"/>
              <a:t>‹Nr.›</a:t>
            </a:fld>
            <a:endParaRPr lang="en-GB"/>
          </a:p>
        </p:txBody>
      </p:sp>
    </p:spTree>
    <p:extLst>
      <p:ext uri="{BB962C8B-B14F-4D97-AF65-F5344CB8AC3E}">
        <p14:creationId xmlns:p14="http://schemas.microsoft.com/office/powerpoint/2010/main" val="1043763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D8ED947D-314E-967F-BBB1-2353F91BAE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 xmlns:a16="http://schemas.microsoft.com/office/drawing/2014/main" id="{4F785A60-C0C9-6A04-F625-1A348EBDD38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 xmlns:a16="http://schemas.microsoft.com/office/drawing/2014/main" id="{13BD8E56-225E-E4AB-6487-EC74827B8B3D}"/>
              </a:ext>
            </a:extLst>
          </p:cNvPr>
          <p:cNvSpPr>
            <a:spLocks noGrp="1"/>
          </p:cNvSpPr>
          <p:nvPr>
            <p:ph type="dt" sz="half" idx="10"/>
          </p:nvPr>
        </p:nvSpPr>
        <p:spPr/>
        <p:txBody>
          <a:bodyPr/>
          <a:lstStyle/>
          <a:p>
            <a:r>
              <a:rPr lang="en-US" smtClean="0"/>
              <a:t>2023-1-IS01-KA220-VET-000158090</a:t>
            </a:r>
            <a:endParaRPr lang="en-GB"/>
          </a:p>
        </p:txBody>
      </p:sp>
      <p:sp>
        <p:nvSpPr>
          <p:cNvPr id="5" name="Marcador de pie de página 4">
            <a:extLst>
              <a:ext uri="{FF2B5EF4-FFF2-40B4-BE49-F238E27FC236}">
                <a16:creationId xmlns="" xmlns:a16="http://schemas.microsoft.com/office/drawing/2014/main" id="{FBDF28B3-1EF0-3EC1-4BEF-3564413BA030}"/>
              </a:ext>
            </a:extLst>
          </p:cNvPr>
          <p:cNvSpPr>
            <a:spLocks noGrp="1"/>
          </p:cNvSpPr>
          <p:nvPr>
            <p:ph type="ftr" sz="quarter" idx="11"/>
          </p:nvPr>
        </p:nvSpPr>
        <p:spPr/>
        <p:txBody>
          <a:bodyPr/>
          <a:lstStyle/>
          <a:p>
            <a:r>
              <a:rPr lang="en-GB" smtClean="0"/>
              <a:t>Title of your presentation</a:t>
            </a:r>
            <a:endParaRPr lang="en-GB"/>
          </a:p>
        </p:txBody>
      </p:sp>
      <p:sp>
        <p:nvSpPr>
          <p:cNvPr id="6" name="Marcador de número de diapositiva 5">
            <a:extLst>
              <a:ext uri="{FF2B5EF4-FFF2-40B4-BE49-F238E27FC236}">
                <a16:creationId xmlns="" xmlns:a16="http://schemas.microsoft.com/office/drawing/2014/main" id="{A1424EE2-00C4-9DFE-667D-8FA7FC2BD99C}"/>
              </a:ext>
            </a:extLst>
          </p:cNvPr>
          <p:cNvSpPr>
            <a:spLocks noGrp="1"/>
          </p:cNvSpPr>
          <p:nvPr>
            <p:ph type="sldNum" sz="quarter" idx="12"/>
          </p:nvPr>
        </p:nvSpPr>
        <p:spPr/>
        <p:txBody>
          <a:bodyPr/>
          <a:lstStyle/>
          <a:p>
            <a:fld id="{14CA0E62-3D20-408B-AC03-5D77D4E4AF73}" type="slidenum">
              <a:rPr lang="en-GB" smtClean="0"/>
              <a:t>‹Nr.›</a:t>
            </a:fld>
            <a:endParaRPr lang="en-GB"/>
          </a:p>
        </p:txBody>
      </p:sp>
    </p:spTree>
    <p:extLst>
      <p:ext uri="{BB962C8B-B14F-4D97-AF65-F5344CB8AC3E}">
        <p14:creationId xmlns:p14="http://schemas.microsoft.com/office/powerpoint/2010/main" val="271253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580889A-C782-6BD9-D8BA-BD2FA6DEF08C}"/>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 xmlns:a16="http://schemas.microsoft.com/office/drawing/2014/main" id="{110FBF17-FD3D-4649-8804-2DCE7C9C6380}"/>
              </a:ext>
            </a:extLst>
          </p:cNvPr>
          <p:cNvSpPr>
            <a:spLocks noGrp="1"/>
          </p:cNvSpPr>
          <p:nvPr>
            <p:ph idx="1"/>
          </p:nvPr>
        </p:nvSpPr>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GB" dirty="0"/>
          </a:p>
        </p:txBody>
      </p:sp>
      <p:sp>
        <p:nvSpPr>
          <p:cNvPr id="4" name="Marcador de fecha 3">
            <a:extLst>
              <a:ext uri="{FF2B5EF4-FFF2-40B4-BE49-F238E27FC236}">
                <a16:creationId xmlns="" xmlns:a16="http://schemas.microsoft.com/office/drawing/2014/main" id="{F20A0CAD-14E2-15B9-2F40-DE8DD7E86703}"/>
              </a:ext>
            </a:extLst>
          </p:cNvPr>
          <p:cNvSpPr>
            <a:spLocks noGrp="1"/>
          </p:cNvSpPr>
          <p:nvPr>
            <p:ph type="dt" sz="half" idx="10"/>
          </p:nvPr>
        </p:nvSpPr>
        <p:spPr/>
        <p:txBody>
          <a:bodyPr/>
          <a:lstStyle/>
          <a:p>
            <a:r>
              <a:rPr lang="en-US" smtClean="0"/>
              <a:t>2023-1-IS01-KA220-VET-000158090</a:t>
            </a:r>
            <a:endParaRPr lang="en-GB" dirty="0"/>
          </a:p>
        </p:txBody>
      </p:sp>
      <p:sp>
        <p:nvSpPr>
          <p:cNvPr id="5" name="Marcador de pie de página 4">
            <a:extLst>
              <a:ext uri="{FF2B5EF4-FFF2-40B4-BE49-F238E27FC236}">
                <a16:creationId xmlns="" xmlns:a16="http://schemas.microsoft.com/office/drawing/2014/main" id="{AE7601FE-0AFD-3F90-A092-108646D08269}"/>
              </a:ext>
            </a:extLst>
          </p:cNvPr>
          <p:cNvSpPr>
            <a:spLocks noGrp="1"/>
          </p:cNvSpPr>
          <p:nvPr>
            <p:ph type="ftr" sz="quarter" idx="11"/>
          </p:nvPr>
        </p:nvSpPr>
        <p:spPr/>
        <p:txBody>
          <a:bodyPr/>
          <a:lstStyle/>
          <a:p>
            <a:r>
              <a:rPr lang="de-DE" dirty="0" smtClean="0"/>
              <a:t>Title </a:t>
            </a:r>
            <a:r>
              <a:rPr lang="de-DE" dirty="0" err="1" smtClean="0"/>
              <a:t>of</a:t>
            </a:r>
            <a:r>
              <a:rPr lang="de-DE" dirty="0" smtClean="0"/>
              <a:t> </a:t>
            </a:r>
            <a:r>
              <a:rPr lang="de-DE" dirty="0" err="1" smtClean="0"/>
              <a:t>your</a:t>
            </a:r>
            <a:r>
              <a:rPr lang="de-DE" dirty="0" smtClean="0"/>
              <a:t> </a:t>
            </a:r>
            <a:r>
              <a:rPr lang="de-DE" dirty="0" err="1" smtClean="0"/>
              <a:t>presentation</a:t>
            </a:r>
            <a:endParaRPr lang="en-GB" dirty="0"/>
          </a:p>
        </p:txBody>
      </p:sp>
      <p:sp>
        <p:nvSpPr>
          <p:cNvPr id="6" name="Marcador de número de diapositiva 5">
            <a:extLst>
              <a:ext uri="{FF2B5EF4-FFF2-40B4-BE49-F238E27FC236}">
                <a16:creationId xmlns="" xmlns:a16="http://schemas.microsoft.com/office/drawing/2014/main" id="{709EEFB8-F13C-54BE-EBB8-65011569C054}"/>
              </a:ext>
            </a:extLst>
          </p:cNvPr>
          <p:cNvSpPr>
            <a:spLocks noGrp="1"/>
          </p:cNvSpPr>
          <p:nvPr>
            <p:ph type="sldNum" sz="quarter" idx="12"/>
          </p:nvPr>
        </p:nvSpPr>
        <p:spPr/>
        <p:txBody>
          <a:bodyPr/>
          <a:lstStyle/>
          <a:p>
            <a:fld id="{14CA0E62-3D20-408B-AC03-5D77D4E4AF73}" type="slidenum">
              <a:rPr lang="en-GB" smtClean="0"/>
              <a:t>‹Nr.›</a:t>
            </a:fld>
            <a:endParaRPr lang="en-GB"/>
          </a:p>
        </p:txBody>
      </p:sp>
    </p:spTree>
    <p:extLst>
      <p:ext uri="{BB962C8B-B14F-4D97-AF65-F5344CB8AC3E}">
        <p14:creationId xmlns:p14="http://schemas.microsoft.com/office/powerpoint/2010/main" val="31448218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2BA5A6E-7007-1075-8258-DB78C5DE3E78}"/>
              </a:ext>
            </a:extLst>
          </p:cNvPr>
          <p:cNvSpPr>
            <a:spLocks noGrp="1"/>
          </p:cNvSpPr>
          <p:nvPr>
            <p:ph type="title"/>
          </p:nvPr>
        </p:nvSpPr>
        <p:spPr>
          <a:xfrm>
            <a:off x="831850" y="1709738"/>
            <a:ext cx="10515600" cy="2852737"/>
          </a:xfrm>
        </p:spPr>
        <p:txBody>
          <a:bodyPr anchor="b"/>
          <a:lstStyle>
            <a:lvl1pPr>
              <a:defRPr sz="6000">
                <a:solidFill>
                  <a:schemeClr val="accent2"/>
                </a:solidFill>
              </a:defRPr>
            </a:lvl1pPr>
          </a:lstStyle>
          <a:p>
            <a:r>
              <a:rPr lang="es-ES" dirty="0"/>
              <a:t>Haga clic para modificar el estilo de título del patrón</a:t>
            </a:r>
            <a:endParaRPr lang="en-GB" dirty="0"/>
          </a:p>
        </p:txBody>
      </p:sp>
      <p:sp>
        <p:nvSpPr>
          <p:cNvPr id="3" name="Marcador de texto 2">
            <a:extLst>
              <a:ext uri="{FF2B5EF4-FFF2-40B4-BE49-F238E27FC236}">
                <a16:creationId xmlns="" xmlns:a16="http://schemas.microsoft.com/office/drawing/2014/main" id="{25031EA7-403F-BA1E-7616-51A4200D2A47}"/>
              </a:ext>
            </a:extLst>
          </p:cNvPr>
          <p:cNvSpPr>
            <a:spLocks noGrp="1"/>
          </p:cNvSpPr>
          <p:nvPr>
            <p:ph type="body" idx="1"/>
          </p:nvPr>
        </p:nvSpPr>
        <p:spPr>
          <a:xfrm>
            <a:off x="831850" y="4589463"/>
            <a:ext cx="10515600" cy="1500187"/>
          </a:xfrm>
        </p:spPr>
        <p:txBody>
          <a:bodyPr/>
          <a:lstStyle>
            <a:lvl1pPr marL="0" indent="0">
              <a:buNone/>
              <a:defRPr sz="2400">
                <a:solidFill>
                  <a:schemeClr val="accent1"/>
                </a:solidFill>
                <a:latin typeface="Poppins Medium" panose="00000600000000000000" pitchFamily="2" charset="0"/>
                <a:cs typeface="Poppins Medium" panose="000006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 xmlns:a16="http://schemas.microsoft.com/office/drawing/2014/main" id="{91853039-258F-8272-5B9A-3A94AFE9EB34}"/>
              </a:ext>
            </a:extLst>
          </p:cNvPr>
          <p:cNvSpPr>
            <a:spLocks noGrp="1"/>
          </p:cNvSpPr>
          <p:nvPr>
            <p:ph type="dt" sz="half" idx="10"/>
          </p:nvPr>
        </p:nvSpPr>
        <p:spPr/>
        <p:txBody>
          <a:bodyPr/>
          <a:lstStyle/>
          <a:p>
            <a:r>
              <a:rPr lang="en-US" smtClean="0"/>
              <a:t>2023-1-IS01-KA220-VET-000158090</a:t>
            </a:r>
            <a:endParaRPr lang="en-GB"/>
          </a:p>
        </p:txBody>
      </p:sp>
      <p:sp>
        <p:nvSpPr>
          <p:cNvPr id="5" name="Marcador de pie de página 4">
            <a:extLst>
              <a:ext uri="{FF2B5EF4-FFF2-40B4-BE49-F238E27FC236}">
                <a16:creationId xmlns="" xmlns:a16="http://schemas.microsoft.com/office/drawing/2014/main" id="{D4C6B1A2-3F8E-030B-2022-2B8CC8902664}"/>
              </a:ext>
            </a:extLst>
          </p:cNvPr>
          <p:cNvSpPr>
            <a:spLocks noGrp="1"/>
          </p:cNvSpPr>
          <p:nvPr>
            <p:ph type="ftr" sz="quarter" idx="11"/>
          </p:nvPr>
        </p:nvSpPr>
        <p:spPr/>
        <p:txBody>
          <a:bodyPr/>
          <a:lstStyle/>
          <a:p>
            <a:r>
              <a:rPr lang="en-GB" smtClean="0"/>
              <a:t>Title of your presentation</a:t>
            </a:r>
            <a:endParaRPr lang="en-GB"/>
          </a:p>
        </p:txBody>
      </p:sp>
      <p:sp>
        <p:nvSpPr>
          <p:cNvPr id="6" name="Marcador de número de diapositiva 5">
            <a:extLst>
              <a:ext uri="{FF2B5EF4-FFF2-40B4-BE49-F238E27FC236}">
                <a16:creationId xmlns="" xmlns:a16="http://schemas.microsoft.com/office/drawing/2014/main" id="{22E6C818-BC7A-44C0-274D-48CA8441AF45}"/>
              </a:ext>
            </a:extLst>
          </p:cNvPr>
          <p:cNvSpPr>
            <a:spLocks noGrp="1"/>
          </p:cNvSpPr>
          <p:nvPr>
            <p:ph type="sldNum" sz="quarter" idx="12"/>
          </p:nvPr>
        </p:nvSpPr>
        <p:spPr/>
        <p:txBody>
          <a:bodyPr/>
          <a:lstStyle/>
          <a:p>
            <a:fld id="{14CA0E62-3D20-408B-AC03-5D77D4E4AF73}" type="slidenum">
              <a:rPr lang="en-GB" smtClean="0"/>
              <a:t>‹Nr.›</a:t>
            </a:fld>
            <a:endParaRPr lang="en-GB"/>
          </a:p>
        </p:txBody>
      </p:sp>
    </p:spTree>
    <p:extLst>
      <p:ext uri="{BB962C8B-B14F-4D97-AF65-F5344CB8AC3E}">
        <p14:creationId xmlns:p14="http://schemas.microsoft.com/office/powerpoint/2010/main" val="13249586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357F9EE-1F97-04FE-1391-9C1A8BCA464D}"/>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 xmlns:a16="http://schemas.microsoft.com/office/drawing/2014/main" id="{D158CD5E-356C-B26F-4340-5018682EFF7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 xmlns:a16="http://schemas.microsoft.com/office/drawing/2014/main" id="{81006FBB-7285-D407-FD74-6BD44EECA10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 xmlns:a16="http://schemas.microsoft.com/office/drawing/2014/main" id="{EEF6AEBD-6E26-B0F6-FD0C-47718137452A}"/>
              </a:ext>
            </a:extLst>
          </p:cNvPr>
          <p:cNvSpPr>
            <a:spLocks noGrp="1"/>
          </p:cNvSpPr>
          <p:nvPr>
            <p:ph type="dt" sz="half" idx="10"/>
          </p:nvPr>
        </p:nvSpPr>
        <p:spPr/>
        <p:txBody>
          <a:bodyPr/>
          <a:lstStyle/>
          <a:p>
            <a:r>
              <a:rPr lang="en-US" smtClean="0"/>
              <a:t>2023-1-IS01-KA220-VET-000158090</a:t>
            </a:r>
            <a:endParaRPr lang="en-GB"/>
          </a:p>
        </p:txBody>
      </p:sp>
      <p:sp>
        <p:nvSpPr>
          <p:cNvPr id="6" name="Marcador de pie de página 5">
            <a:extLst>
              <a:ext uri="{FF2B5EF4-FFF2-40B4-BE49-F238E27FC236}">
                <a16:creationId xmlns="" xmlns:a16="http://schemas.microsoft.com/office/drawing/2014/main" id="{BECDB612-5E06-7107-2FA3-46BDA1BA97CE}"/>
              </a:ext>
            </a:extLst>
          </p:cNvPr>
          <p:cNvSpPr>
            <a:spLocks noGrp="1"/>
          </p:cNvSpPr>
          <p:nvPr>
            <p:ph type="ftr" sz="quarter" idx="11"/>
          </p:nvPr>
        </p:nvSpPr>
        <p:spPr/>
        <p:txBody>
          <a:bodyPr/>
          <a:lstStyle/>
          <a:p>
            <a:r>
              <a:rPr lang="en-GB" smtClean="0"/>
              <a:t>Title of your presentation</a:t>
            </a:r>
            <a:endParaRPr lang="en-GB"/>
          </a:p>
        </p:txBody>
      </p:sp>
      <p:sp>
        <p:nvSpPr>
          <p:cNvPr id="7" name="Marcador de número de diapositiva 6">
            <a:extLst>
              <a:ext uri="{FF2B5EF4-FFF2-40B4-BE49-F238E27FC236}">
                <a16:creationId xmlns="" xmlns:a16="http://schemas.microsoft.com/office/drawing/2014/main" id="{6B581F19-78A6-AEE8-C851-B4381131B4D5}"/>
              </a:ext>
            </a:extLst>
          </p:cNvPr>
          <p:cNvSpPr>
            <a:spLocks noGrp="1"/>
          </p:cNvSpPr>
          <p:nvPr>
            <p:ph type="sldNum" sz="quarter" idx="12"/>
          </p:nvPr>
        </p:nvSpPr>
        <p:spPr/>
        <p:txBody>
          <a:bodyPr/>
          <a:lstStyle/>
          <a:p>
            <a:fld id="{14CA0E62-3D20-408B-AC03-5D77D4E4AF73}" type="slidenum">
              <a:rPr lang="en-GB" smtClean="0"/>
              <a:t>‹Nr.›</a:t>
            </a:fld>
            <a:endParaRPr lang="en-GB"/>
          </a:p>
        </p:txBody>
      </p:sp>
    </p:spTree>
    <p:extLst>
      <p:ext uri="{BB962C8B-B14F-4D97-AF65-F5344CB8AC3E}">
        <p14:creationId xmlns:p14="http://schemas.microsoft.com/office/powerpoint/2010/main" val="4144169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EE9E6A3-BA7C-6AC4-2478-65516269100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 xmlns:a16="http://schemas.microsoft.com/office/drawing/2014/main" id="{02ACE54E-3F59-EC48-8BFA-6575BB008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2AB6DB73-797B-9C8D-376B-A1445D104DC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 xmlns:a16="http://schemas.microsoft.com/office/drawing/2014/main" id="{74C8D1AD-AFCE-5C48-EA82-1DC6CD77C5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3161D767-E6F5-97FB-FAF2-73B4B846A5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 xmlns:a16="http://schemas.microsoft.com/office/drawing/2014/main" id="{D7FEE4B2-D3C2-4BB9-8A08-262710155AC3}"/>
              </a:ext>
            </a:extLst>
          </p:cNvPr>
          <p:cNvSpPr>
            <a:spLocks noGrp="1"/>
          </p:cNvSpPr>
          <p:nvPr>
            <p:ph type="dt" sz="half" idx="10"/>
          </p:nvPr>
        </p:nvSpPr>
        <p:spPr/>
        <p:txBody>
          <a:bodyPr/>
          <a:lstStyle/>
          <a:p>
            <a:r>
              <a:rPr lang="en-US" smtClean="0"/>
              <a:t>2023-1-IS01-KA220-VET-000158090</a:t>
            </a:r>
            <a:endParaRPr lang="en-GB"/>
          </a:p>
        </p:txBody>
      </p:sp>
      <p:sp>
        <p:nvSpPr>
          <p:cNvPr id="8" name="Marcador de pie de página 7">
            <a:extLst>
              <a:ext uri="{FF2B5EF4-FFF2-40B4-BE49-F238E27FC236}">
                <a16:creationId xmlns="" xmlns:a16="http://schemas.microsoft.com/office/drawing/2014/main" id="{EE8966EC-C620-5F99-3E13-17EB11A216F2}"/>
              </a:ext>
            </a:extLst>
          </p:cNvPr>
          <p:cNvSpPr>
            <a:spLocks noGrp="1"/>
          </p:cNvSpPr>
          <p:nvPr>
            <p:ph type="ftr" sz="quarter" idx="11"/>
          </p:nvPr>
        </p:nvSpPr>
        <p:spPr/>
        <p:txBody>
          <a:bodyPr/>
          <a:lstStyle/>
          <a:p>
            <a:r>
              <a:rPr lang="en-GB" smtClean="0"/>
              <a:t>Title of your presentation</a:t>
            </a:r>
            <a:endParaRPr lang="en-GB"/>
          </a:p>
        </p:txBody>
      </p:sp>
      <p:sp>
        <p:nvSpPr>
          <p:cNvPr id="9" name="Marcador de número de diapositiva 8">
            <a:extLst>
              <a:ext uri="{FF2B5EF4-FFF2-40B4-BE49-F238E27FC236}">
                <a16:creationId xmlns="" xmlns:a16="http://schemas.microsoft.com/office/drawing/2014/main" id="{6B1D96E0-E5B4-9FA0-81E6-32F795821743}"/>
              </a:ext>
            </a:extLst>
          </p:cNvPr>
          <p:cNvSpPr>
            <a:spLocks noGrp="1"/>
          </p:cNvSpPr>
          <p:nvPr>
            <p:ph type="sldNum" sz="quarter" idx="12"/>
          </p:nvPr>
        </p:nvSpPr>
        <p:spPr/>
        <p:txBody>
          <a:bodyPr/>
          <a:lstStyle/>
          <a:p>
            <a:fld id="{14CA0E62-3D20-408B-AC03-5D77D4E4AF73}" type="slidenum">
              <a:rPr lang="en-GB" smtClean="0"/>
              <a:t>‹Nr.›</a:t>
            </a:fld>
            <a:endParaRPr lang="en-GB"/>
          </a:p>
        </p:txBody>
      </p:sp>
    </p:spTree>
    <p:extLst>
      <p:ext uri="{BB962C8B-B14F-4D97-AF65-F5344CB8AC3E}">
        <p14:creationId xmlns:p14="http://schemas.microsoft.com/office/powerpoint/2010/main" val="624816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19E1F82-6E6C-37F7-DA28-F1DB982EB4A9}"/>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 xmlns:a16="http://schemas.microsoft.com/office/drawing/2014/main" id="{AFB44F50-2536-77CA-EF40-33ECDE31DD25}"/>
              </a:ext>
            </a:extLst>
          </p:cNvPr>
          <p:cNvSpPr>
            <a:spLocks noGrp="1"/>
          </p:cNvSpPr>
          <p:nvPr>
            <p:ph type="dt" sz="half" idx="10"/>
          </p:nvPr>
        </p:nvSpPr>
        <p:spPr/>
        <p:txBody>
          <a:bodyPr/>
          <a:lstStyle/>
          <a:p>
            <a:r>
              <a:rPr lang="en-US" smtClean="0"/>
              <a:t>2023-1-IS01-KA220-VET-000158090</a:t>
            </a:r>
            <a:endParaRPr lang="en-GB"/>
          </a:p>
        </p:txBody>
      </p:sp>
      <p:sp>
        <p:nvSpPr>
          <p:cNvPr id="4" name="Marcador de pie de página 3">
            <a:extLst>
              <a:ext uri="{FF2B5EF4-FFF2-40B4-BE49-F238E27FC236}">
                <a16:creationId xmlns="" xmlns:a16="http://schemas.microsoft.com/office/drawing/2014/main" id="{BFF3D242-BA52-1A4B-E46F-6FA51D0E3124}"/>
              </a:ext>
            </a:extLst>
          </p:cNvPr>
          <p:cNvSpPr>
            <a:spLocks noGrp="1"/>
          </p:cNvSpPr>
          <p:nvPr>
            <p:ph type="ftr" sz="quarter" idx="11"/>
          </p:nvPr>
        </p:nvSpPr>
        <p:spPr/>
        <p:txBody>
          <a:bodyPr/>
          <a:lstStyle/>
          <a:p>
            <a:r>
              <a:rPr lang="en-GB" smtClean="0"/>
              <a:t>Title of your presentation</a:t>
            </a:r>
            <a:endParaRPr lang="en-GB"/>
          </a:p>
        </p:txBody>
      </p:sp>
      <p:sp>
        <p:nvSpPr>
          <p:cNvPr id="5" name="Marcador de número de diapositiva 4">
            <a:extLst>
              <a:ext uri="{FF2B5EF4-FFF2-40B4-BE49-F238E27FC236}">
                <a16:creationId xmlns="" xmlns:a16="http://schemas.microsoft.com/office/drawing/2014/main" id="{F2BDAFD3-C9A2-2446-264D-377C7D6CD58E}"/>
              </a:ext>
            </a:extLst>
          </p:cNvPr>
          <p:cNvSpPr>
            <a:spLocks noGrp="1"/>
          </p:cNvSpPr>
          <p:nvPr>
            <p:ph type="sldNum" sz="quarter" idx="12"/>
          </p:nvPr>
        </p:nvSpPr>
        <p:spPr/>
        <p:txBody>
          <a:bodyPr/>
          <a:lstStyle/>
          <a:p>
            <a:fld id="{14CA0E62-3D20-408B-AC03-5D77D4E4AF73}" type="slidenum">
              <a:rPr lang="en-GB" smtClean="0"/>
              <a:t>‹Nr.›</a:t>
            </a:fld>
            <a:endParaRPr lang="en-GB"/>
          </a:p>
        </p:txBody>
      </p:sp>
    </p:spTree>
    <p:extLst>
      <p:ext uri="{BB962C8B-B14F-4D97-AF65-F5344CB8AC3E}">
        <p14:creationId xmlns:p14="http://schemas.microsoft.com/office/powerpoint/2010/main" val="478714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A454684D-1D07-EDC2-91AC-609B05E06EFF}"/>
              </a:ext>
            </a:extLst>
          </p:cNvPr>
          <p:cNvSpPr>
            <a:spLocks noGrp="1"/>
          </p:cNvSpPr>
          <p:nvPr>
            <p:ph type="dt" sz="half" idx="10"/>
          </p:nvPr>
        </p:nvSpPr>
        <p:spPr/>
        <p:txBody>
          <a:bodyPr/>
          <a:lstStyle/>
          <a:p>
            <a:r>
              <a:rPr lang="en-US" smtClean="0"/>
              <a:t>2023-1-IS01-KA220-VET-000158090</a:t>
            </a:r>
            <a:endParaRPr lang="en-GB"/>
          </a:p>
        </p:txBody>
      </p:sp>
      <p:sp>
        <p:nvSpPr>
          <p:cNvPr id="3" name="Marcador de pie de página 2">
            <a:extLst>
              <a:ext uri="{FF2B5EF4-FFF2-40B4-BE49-F238E27FC236}">
                <a16:creationId xmlns="" xmlns:a16="http://schemas.microsoft.com/office/drawing/2014/main" id="{B774E472-1308-2E97-74E0-4C7833949B14}"/>
              </a:ext>
            </a:extLst>
          </p:cNvPr>
          <p:cNvSpPr>
            <a:spLocks noGrp="1"/>
          </p:cNvSpPr>
          <p:nvPr>
            <p:ph type="ftr" sz="quarter" idx="11"/>
          </p:nvPr>
        </p:nvSpPr>
        <p:spPr/>
        <p:txBody>
          <a:bodyPr/>
          <a:lstStyle/>
          <a:p>
            <a:r>
              <a:rPr lang="en-GB" smtClean="0"/>
              <a:t>Title of your presentation</a:t>
            </a:r>
            <a:endParaRPr lang="en-GB"/>
          </a:p>
        </p:txBody>
      </p:sp>
      <p:sp>
        <p:nvSpPr>
          <p:cNvPr id="4" name="Marcador de número de diapositiva 3">
            <a:extLst>
              <a:ext uri="{FF2B5EF4-FFF2-40B4-BE49-F238E27FC236}">
                <a16:creationId xmlns="" xmlns:a16="http://schemas.microsoft.com/office/drawing/2014/main" id="{E5955F00-7063-DBDE-3B31-8E8F05DD82A3}"/>
              </a:ext>
            </a:extLst>
          </p:cNvPr>
          <p:cNvSpPr>
            <a:spLocks noGrp="1"/>
          </p:cNvSpPr>
          <p:nvPr>
            <p:ph type="sldNum" sz="quarter" idx="12"/>
          </p:nvPr>
        </p:nvSpPr>
        <p:spPr/>
        <p:txBody>
          <a:bodyPr/>
          <a:lstStyle/>
          <a:p>
            <a:fld id="{14CA0E62-3D20-408B-AC03-5D77D4E4AF73}" type="slidenum">
              <a:rPr lang="en-GB" smtClean="0"/>
              <a:t>‹Nr.›</a:t>
            </a:fld>
            <a:endParaRPr lang="en-GB"/>
          </a:p>
        </p:txBody>
      </p:sp>
    </p:spTree>
    <p:extLst>
      <p:ext uri="{BB962C8B-B14F-4D97-AF65-F5344CB8AC3E}">
        <p14:creationId xmlns:p14="http://schemas.microsoft.com/office/powerpoint/2010/main" val="3516837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1D919D1-AE73-CCD4-F9D5-053E56CE019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 xmlns:a16="http://schemas.microsoft.com/office/drawing/2014/main" id="{19C707F2-5EF6-0105-8EA9-57533422D9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 xmlns:a16="http://schemas.microsoft.com/office/drawing/2014/main" id="{93F7C5BD-2DF7-D5DE-0A83-927BCCBFA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61A2613F-06A2-4543-F51B-AD68723C02CF}"/>
              </a:ext>
            </a:extLst>
          </p:cNvPr>
          <p:cNvSpPr>
            <a:spLocks noGrp="1"/>
          </p:cNvSpPr>
          <p:nvPr>
            <p:ph type="dt" sz="half" idx="10"/>
          </p:nvPr>
        </p:nvSpPr>
        <p:spPr/>
        <p:txBody>
          <a:bodyPr/>
          <a:lstStyle/>
          <a:p>
            <a:r>
              <a:rPr lang="en-US" smtClean="0"/>
              <a:t>2023-1-IS01-KA220-VET-000158090</a:t>
            </a:r>
            <a:endParaRPr lang="en-GB"/>
          </a:p>
        </p:txBody>
      </p:sp>
      <p:sp>
        <p:nvSpPr>
          <p:cNvPr id="6" name="Marcador de pie de página 5">
            <a:extLst>
              <a:ext uri="{FF2B5EF4-FFF2-40B4-BE49-F238E27FC236}">
                <a16:creationId xmlns="" xmlns:a16="http://schemas.microsoft.com/office/drawing/2014/main" id="{E940A9E2-8EBB-4316-A157-EABF42D75B90}"/>
              </a:ext>
            </a:extLst>
          </p:cNvPr>
          <p:cNvSpPr>
            <a:spLocks noGrp="1"/>
          </p:cNvSpPr>
          <p:nvPr>
            <p:ph type="ftr" sz="quarter" idx="11"/>
          </p:nvPr>
        </p:nvSpPr>
        <p:spPr/>
        <p:txBody>
          <a:bodyPr/>
          <a:lstStyle/>
          <a:p>
            <a:r>
              <a:rPr lang="en-GB" smtClean="0"/>
              <a:t>Title of your presentation</a:t>
            </a:r>
            <a:endParaRPr lang="en-GB"/>
          </a:p>
        </p:txBody>
      </p:sp>
      <p:sp>
        <p:nvSpPr>
          <p:cNvPr id="7" name="Marcador de número de diapositiva 6">
            <a:extLst>
              <a:ext uri="{FF2B5EF4-FFF2-40B4-BE49-F238E27FC236}">
                <a16:creationId xmlns="" xmlns:a16="http://schemas.microsoft.com/office/drawing/2014/main" id="{A422B216-D2EA-B527-C259-A8988F3CDC39}"/>
              </a:ext>
            </a:extLst>
          </p:cNvPr>
          <p:cNvSpPr>
            <a:spLocks noGrp="1"/>
          </p:cNvSpPr>
          <p:nvPr>
            <p:ph type="sldNum" sz="quarter" idx="12"/>
          </p:nvPr>
        </p:nvSpPr>
        <p:spPr/>
        <p:txBody>
          <a:bodyPr/>
          <a:lstStyle/>
          <a:p>
            <a:fld id="{14CA0E62-3D20-408B-AC03-5D77D4E4AF73}" type="slidenum">
              <a:rPr lang="en-GB" smtClean="0"/>
              <a:t>‹Nr.›</a:t>
            </a:fld>
            <a:endParaRPr lang="en-GB"/>
          </a:p>
        </p:txBody>
      </p:sp>
    </p:spTree>
    <p:extLst>
      <p:ext uri="{BB962C8B-B14F-4D97-AF65-F5344CB8AC3E}">
        <p14:creationId xmlns:p14="http://schemas.microsoft.com/office/powerpoint/2010/main" val="85804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A478A52-3A8D-19B4-BF68-5118266DAC3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 xmlns:a16="http://schemas.microsoft.com/office/drawing/2014/main" id="{EA0F4493-9B8F-A9D3-8C64-0ED52FEBFD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 xmlns:a16="http://schemas.microsoft.com/office/drawing/2014/main" id="{AF3CB141-EF61-8E46-F459-D42976F3B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A6D31771-27EA-135B-117A-43A0EFF0BF7E}"/>
              </a:ext>
            </a:extLst>
          </p:cNvPr>
          <p:cNvSpPr>
            <a:spLocks noGrp="1"/>
          </p:cNvSpPr>
          <p:nvPr>
            <p:ph type="dt" sz="half" idx="10"/>
          </p:nvPr>
        </p:nvSpPr>
        <p:spPr/>
        <p:txBody>
          <a:bodyPr/>
          <a:lstStyle/>
          <a:p>
            <a:r>
              <a:rPr lang="en-US" smtClean="0"/>
              <a:t>2023-1-IS01-KA220-VET-000158090</a:t>
            </a:r>
            <a:endParaRPr lang="en-GB"/>
          </a:p>
        </p:txBody>
      </p:sp>
      <p:sp>
        <p:nvSpPr>
          <p:cNvPr id="6" name="Marcador de pie de página 5">
            <a:extLst>
              <a:ext uri="{FF2B5EF4-FFF2-40B4-BE49-F238E27FC236}">
                <a16:creationId xmlns="" xmlns:a16="http://schemas.microsoft.com/office/drawing/2014/main" id="{D17CA22A-75B9-4B0E-856D-19E118ECA8FA}"/>
              </a:ext>
            </a:extLst>
          </p:cNvPr>
          <p:cNvSpPr>
            <a:spLocks noGrp="1"/>
          </p:cNvSpPr>
          <p:nvPr>
            <p:ph type="ftr" sz="quarter" idx="11"/>
          </p:nvPr>
        </p:nvSpPr>
        <p:spPr/>
        <p:txBody>
          <a:bodyPr/>
          <a:lstStyle/>
          <a:p>
            <a:r>
              <a:rPr lang="en-GB" smtClean="0"/>
              <a:t>Title of your presentation</a:t>
            </a:r>
            <a:endParaRPr lang="en-GB"/>
          </a:p>
        </p:txBody>
      </p:sp>
      <p:sp>
        <p:nvSpPr>
          <p:cNvPr id="7" name="Marcador de número de diapositiva 6">
            <a:extLst>
              <a:ext uri="{FF2B5EF4-FFF2-40B4-BE49-F238E27FC236}">
                <a16:creationId xmlns="" xmlns:a16="http://schemas.microsoft.com/office/drawing/2014/main" id="{5A4E0755-75DB-3B84-2ED3-BC2E5240E0F0}"/>
              </a:ext>
            </a:extLst>
          </p:cNvPr>
          <p:cNvSpPr>
            <a:spLocks noGrp="1"/>
          </p:cNvSpPr>
          <p:nvPr>
            <p:ph type="sldNum" sz="quarter" idx="12"/>
          </p:nvPr>
        </p:nvSpPr>
        <p:spPr/>
        <p:txBody>
          <a:bodyPr/>
          <a:lstStyle/>
          <a:p>
            <a:fld id="{14CA0E62-3D20-408B-AC03-5D77D4E4AF73}" type="slidenum">
              <a:rPr lang="en-GB" smtClean="0"/>
              <a:t>‹Nr.›</a:t>
            </a:fld>
            <a:endParaRPr lang="en-GB"/>
          </a:p>
        </p:txBody>
      </p:sp>
    </p:spTree>
    <p:extLst>
      <p:ext uri="{BB962C8B-B14F-4D97-AF65-F5344CB8AC3E}">
        <p14:creationId xmlns:p14="http://schemas.microsoft.com/office/powerpoint/2010/main" val="3522217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5000"/>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E854673D-67D7-08D5-A95D-ED6FA6F2999F}"/>
              </a:ext>
            </a:extLst>
          </p:cNvPr>
          <p:cNvSpPr>
            <a:spLocks noGrp="1"/>
          </p:cNvSpPr>
          <p:nvPr>
            <p:ph type="title"/>
          </p:nvPr>
        </p:nvSpPr>
        <p:spPr>
          <a:xfrm>
            <a:off x="838201" y="365125"/>
            <a:ext cx="8702964"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n-GB" dirty="0"/>
          </a:p>
        </p:txBody>
      </p:sp>
      <p:sp>
        <p:nvSpPr>
          <p:cNvPr id="3" name="Marcador de texto 2">
            <a:extLst>
              <a:ext uri="{FF2B5EF4-FFF2-40B4-BE49-F238E27FC236}">
                <a16:creationId xmlns="" xmlns:a16="http://schemas.microsoft.com/office/drawing/2014/main" id="{957448D6-DC08-8F78-8B03-71E0697B9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a:t>
            </a:r>
            <a:r>
              <a:rPr lang="es-ES" dirty="0" smtClean="0"/>
              <a:t>nivel</a:t>
            </a:r>
          </a:p>
          <a:p>
            <a:pPr lvl="3"/>
            <a:r>
              <a:rPr lang="es-ES" dirty="0" smtClean="0"/>
              <a:t>Cuarto nivel</a:t>
            </a:r>
          </a:p>
          <a:p>
            <a:pPr lvl="4"/>
            <a:r>
              <a:rPr lang="es-ES" dirty="0" smtClean="0"/>
              <a:t>Quinto nivel</a:t>
            </a:r>
            <a:endParaRPr lang="en-GB" dirty="0"/>
          </a:p>
        </p:txBody>
      </p:sp>
      <p:sp>
        <p:nvSpPr>
          <p:cNvPr id="4" name="Marcador de fecha 3">
            <a:extLst>
              <a:ext uri="{FF2B5EF4-FFF2-40B4-BE49-F238E27FC236}">
                <a16:creationId xmlns="" xmlns:a16="http://schemas.microsoft.com/office/drawing/2014/main" id="{7579792F-32A2-CE25-5555-F89343B56A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2023-1-IS01-KA220-VET-000158090</a:t>
            </a:r>
            <a:endParaRPr lang="en-GB"/>
          </a:p>
        </p:txBody>
      </p:sp>
      <p:sp>
        <p:nvSpPr>
          <p:cNvPr id="5" name="Marcador de pie de página 4">
            <a:extLst>
              <a:ext uri="{FF2B5EF4-FFF2-40B4-BE49-F238E27FC236}">
                <a16:creationId xmlns="" xmlns:a16="http://schemas.microsoft.com/office/drawing/2014/main" id="{B37BF73D-350B-4642-5FB8-EB34EFE722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smtClean="0"/>
              <a:t>Title Introduction to the </a:t>
            </a:r>
            <a:r>
              <a:rPr lang="en-GB" dirty="0" err="1" smtClean="0"/>
              <a:t>JobReady</a:t>
            </a:r>
            <a:r>
              <a:rPr lang="en-GB" dirty="0" smtClean="0"/>
              <a:t> Framework </a:t>
            </a:r>
          </a:p>
          <a:p>
            <a:r>
              <a:rPr lang="en-GB" dirty="0" smtClean="0"/>
              <a:t>of your presentation</a:t>
            </a:r>
            <a:endParaRPr lang="en-GB" dirty="0"/>
          </a:p>
        </p:txBody>
      </p:sp>
      <p:sp>
        <p:nvSpPr>
          <p:cNvPr id="6" name="Marcador de número de diapositiva 5">
            <a:extLst>
              <a:ext uri="{FF2B5EF4-FFF2-40B4-BE49-F238E27FC236}">
                <a16:creationId xmlns="" xmlns:a16="http://schemas.microsoft.com/office/drawing/2014/main" id="{31EABC50-7D4D-47DB-1822-76ECD900FA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A0E62-3D20-408B-AC03-5D77D4E4AF73}" type="slidenum">
              <a:rPr lang="en-GB" smtClean="0"/>
              <a:t>‹Nr.›</a:t>
            </a:fld>
            <a:endParaRPr lang="en-GB" dirty="0"/>
          </a:p>
        </p:txBody>
      </p:sp>
      <p:pic>
        <p:nvPicPr>
          <p:cNvPr id="8" name="Imagen 7">
            <a:extLst>
              <a:ext uri="{FF2B5EF4-FFF2-40B4-BE49-F238E27FC236}">
                <a16:creationId xmlns="" xmlns:a16="http://schemas.microsoft.com/office/drawing/2014/main" id="{113125EF-43DB-229D-52C1-ACB836B0C8C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748109" y="352586"/>
            <a:ext cx="1742224" cy="1325563"/>
          </a:xfrm>
          <a:prstGeom prst="rect">
            <a:avLst/>
          </a:prstGeom>
        </p:spPr>
      </p:pic>
    </p:spTree>
    <p:extLst>
      <p:ext uri="{BB962C8B-B14F-4D97-AF65-F5344CB8AC3E}">
        <p14:creationId xmlns:p14="http://schemas.microsoft.com/office/powerpoint/2010/main" val="274109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just" defTabSz="914400" rtl="0" eaLnBrk="1" latinLnBrk="0" hangingPunct="1">
        <a:lnSpc>
          <a:spcPct val="90000"/>
        </a:lnSpc>
        <a:spcBef>
          <a:spcPct val="0"/>
        </a:spcBef>
        <a:buNone/>
        <a:defRPr sz="4000" kern="1200">
          <a:solidFill>
            <a:schemeClr val="accent3"/>
          </a:solidFill>
          <a:latin typeface="+mj-lt"/>
          <a:ea typeface="+mj-ea"/>
          <a:cs typeface="+mj-cs"/>
        </a:defRPr>
      </a:lvl1pPr>
    </p:titleStyle>
    <p:bodyStyle>
      <a:lvl1pPr marL="228600" indent="-228600" algn="just"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CE888E4-9FA0-32C8-052E-98F711F53E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Subtítulo 2">
            <a:extLst>
              <a:ext uri="{FF2B5EF4-FFF2-40B4-BE49-F238E27FC236}">
                <a16:creationId xmlns="" xmlns:a16="http://schemas.microsoft.com/office/drawing/2014/main" id="{87241D7C-C1C9-4C31-10DB-514AA95AB38B}"/>
              </a:ext>
            </a:extLst>
          </p:cNvPr>
          <p:cNvSpPr>
            <a:spLocks noGrp="1"/>
          </p:cNvSpPr>
          <p:nvPr>
            <p:ph type="subTitle" idx="1"/>
          </p:nvPr>
        </p:nvSpPr>
        <p:spPr>
          <a:xfrm>
            <a:off x="790116" y="3031526"/>
            <a:ext cx="5255580" cy="2525899"/>
          </a:xfrm>
        </p:spPr>
        <p:txBody>
          <a:bodyPr>
            <a:normAutofit/>
          </a:bodyPr>
          <a:lstStyle/>
          <a:p>
            <a:pPr algn="r"/>
            <a:r>
              <a:rPr lang="de" sz="4000" b="1" dirty="0">
                <a:solidFill>
                  <a:schemeClr val="tx1"/>
                </a:solidFill>
                <a:latin typeface="Poppins Light" panose="00000400000000000000" pitchFamily="2" charset="0"/>
                <a:cs typeface="Poppins Light" panose="00000400000000000000" pitchFamily="2" charset="0"/>
              </a:rPr>
              <a:t>Wie </a:t>
            </a:r>
            <a:r>
              <a:rPr lang="de" sz="4000" b="1" dirty="0" smtClean="0">
                <a:solidFill>
                  <a:schemeClr val="tx1"/>
                </a:solidFill>
                <a:latin typeface="Poppins Light" panose="00000400000000000000" pitchFamily="2" charset="0"/>
                <a:cs typeface="Poppins Light" panose="00000400000000000000" pitchFamily="2" charset="0"/>
              </a:rPr>
              <a:t>der JobReady-Kurs durchgeführt werden kann</a:t>
            </a:r>
            <a:endParaRPr lang="de" sz="4000" b="1" dirty="0">
              <a:solidFill>
                <a:schemeClr val="tx1"/>
              </a:solidFill>
              <a:latin typeface="Poppins Light" panose="00000400000000000000" pitchFamily="2" charset="0"/>
              <a:cs typeface="Poppins Light" panose="00000400000000000000" pitchFamily="2" charset="0"/>
            </a:endParaRPr>
          </a:p>
        </p:txBody>
      </p:sp>
      <p:sp>
        <p:nvSpPr>
          <p:cNvPr id="7" name="Cuadro de texto 6">
            <a:extLst>
              <a:ext uri="{FF2B5EF4-FFF2-40B4-BE49-F238E27FC236}">
                <a16:creationId xmlns="" xmlns:a16="http://schemas.microsoft.com/office/drawing/2014/main" id="{5F36C1AB-4A1E-2C98-7812-974F2A5CBDD4}"/>
              </a:ext>
            </a:extLst>
          </p:cNvPr>
          <p:cNvSpPr txBox="1"/>
          <p:nvPr/>
        </p:nvSpPr>
        <p:spPr>
          <a:xfrm>
            <a:off x="-897740" y="2476838"/>
            <a:ext cx="6939203" cy="393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07000"/>
              </a:lnSpc>
              <a:spcAft>
                <a:spcPts val="800"/>
              </a:spcAft>
            </a:pPr>
            <a:r>
              <a:rPr lang="de" sz="2000" b="1" kern="100" dirty="0">
                <a:effectLst/>
                <a:latin typeface="+mj-lt"/>
                <a:ea typeface="Calibri" panose="020F0502020204030204" pitchFamily="34" charset="0"/>
                <a:cs typeface="Times New Roman" panose="02020603050405020304" pitchFamily="18" charset="0"/>
              </a:rPr>
              <a:t>2023-1-IS01-KA220-VET-000158090</a:t>
            </a:r>
            <a:endParaRPr lang="es-ES" sz="2000" kern="1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2403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0614"/>
            <a:ext cx="8256166" cy="1325563"/>
          </a:xfrm>
        </p:spPr>
        <p:txBody>
          <a:bodyPr>
            <a:normAutofit/>
          </a:bodyPr>
          <a:lstStyle/>
          <a:p>
            <a:pPr algn="l"/>
            <a:r>
              <a:rPr lang="de-DE" dirty="0"/>
              <a:t>Modul </a:t>
            </a:r>
            <a:r>
              <a:rPr lang="de-DE" dirty="0" smtClean="0"/>
              <a:t>4</a:t>
            </a:r>
            <a:r>
              <a:rPr lang="de-DE" dirty="0"/>
              <a:t>: Rezeptionsbetrieb und Informationssysteme</a:t>
            </a:r>
            <a:endParaRPr lang="en-GB" dirty="0"/>
          </a:p>
        </p:txBody>
      </p:sp>
      <p:sp>
        <p:nvSpPr>
          <p:cNvPr id="4" name="Datumsplatzhalter 3"/>
          <p:cNvSpPr>
            <a:spLocks noGrp="1"/>
          </p:cNvSpPr>
          <p:nvPr>
            <p:ph type="dt" sz="half" idx="10"/>
          </p:nvPr>
        </p:nvSpPr>
        <p:spPr/>
        <p:txBody>
          <a:bodyPr/>
          <a:lstStyle/>
          <a:p>
            <a:r>
              <a:rPr lang="de" smtClean="0"/>
              <a:t>2023-1-IS01-KA220-VET-000158090</a:t>
            </a:r>
            <a:endParaRPr lang="en-GB" dirty="0"/>
          </a:p>
        </p:txBody>
      </p:sp>
      <p:sp>
        <p:nvSpPr>
          <p:cNvPr id="6" name="Foliennummernplatzhalter 5"/>
          <p:cNvSpPr>
            <a:spLocks noGrp="1"/>
          </p:cNvSpPr>
          <p:nvPr>
            <p:ph type="sldNum" sz="quarter" idx="12"/>
          </p:nvPr>
        </p:nvSpPr>
        <p:spPr/>
        <p:txBody>
          <a:bodyPr/>
          <a:lstStyle/>
          <a:p>
            <a:fld id="{14CA0E62-3D20-408B-AC03-5D77D4E4AF73}" type="slidenum">
              <a:rPr lang="en-GB" smtClean="0"/>
              <a:t>10</a:t>
            </a:fld>
            <a:endParaRPr lang="en-GB" dirty="0"/>
          </a:p>
        </p:txBody>
      </p:sp>
      <p:sp>
        <p:nvSpPr>
          <p:cNvPr id="8" name="Rechteck 7"/>
          <p:cNvSpPr/>
          <p:nvPr/>
        </p:nvSpPr>
        <p:spPr>
          <a:xfrm>
            <a:off x="370377" y="2418201"/>
            <a:ext cx="11722769" cy="830997"/>
          </a:xfrm>
          <a:prstGeom prst="rect">
            <a:avLst/>
          </a:prstGeom>
        </p:spPr>
        <p:txBody>
          <a:bodyPr wrap="square">
            <a:spAutoFit/>
          </a:bodyPr>
          <a:lstStyle/>
          <a:p>
            <a:endParaRPr lang="en-US" sz="2400" dirty="0"/>
          </a:p>
          <a:p>
            <a:endParaRPr lang="en-GB" sz="2400" dirty="0"/>
          </a:p>
        </p:txBody>
      </p:sp>
      <p:sp>
        <p:nvSpPr>
          <p:cNvPr id="9"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pic>
        <p:nvPicPr>
          <p:cNvPr id="15" name="Google Shape;317;p15" descr="preencoded.png"/>
          <p:cNvPicPr preferRelativeResize="0"/>
          <p:nvPr/>
        </p:nvPicPr>
        <p:blipFill rotWithShape="1">
          <a:blip r:embed="rId3">
            <a:alphaModFix/>
          </a:blip>
          <a:srcRect t="33490" b="-33490"/>
          <a:stretch/>
        </p:blipFill>
        <p:spPr>
          <a:xfrm>
            <a:off x="0" y="2160000"/>
            <a:ext cx="12192000" cy="2258219"/>
          </a:xfrm>
          <a:prstGeom prst="rect">
            <a:avLst/>
          </a:prstGeom>
          <a:noFill/>
          <a:ln>
            <a:noFill/>
          </a:ln>
        </p:spPr>
      </p:pic>
      <p:sp>
        <p:nvSpPr>
          <p:cNvPr id="16" name="Google Shape;318;p15"/>
          <p:cNvSpPr txBox="1"/>
          <p:nvPr/>
        </p:nvSpPr>
        <p:spPr>
          <a:xfrm>
            <a:off x="9748602" y="3658752"/>
            <a:ext cx="2743200" cy="227714"/>
          </a:xfrm>
          <a:prstGeom prst="rect">
            <a:avLst/>
          </a:prstGeom>
          <a:noFill/>
          <a:ln>
            <a:noFill/>
          </a:ln>
        </p:spPr>
        <p:txBody>
          <a:bodyPr spcFirstLastPara="1" wrap="square" lIns="91425" tIns="45700" rIns="91425" bIns="45700" anchor="t" anchorCtr="0">
            <a:spAutoFit/>
          </a:bodyPr>
          <a:lstStyle/>
          <a:p>
            <a:pPr algn="ctr">
              <a:lnSpc>
                <a:spcPct val="110000"/>
              </a:lnSpc>
              <a:buSzPts val="1400"/>
            </a:pPr>
            <a:r>
              <a:rPr lang="en-GB" sz="800" dirty="0"/>
              <a:t>KI-</a:t>
            </a:r>
            <a:r>
              <a:rPr lang="en-GB" sz="800" dirty="0" err="1"/>
              <a:t>Bild</a:t>
            </a:r>
            <a:r>
              <a:rPr lang="en-GB" sz="800" dirty="0"/>
              <a:t> </a:t>
            </a:r>
            <a:r>
              <a:rPr lang="en-GB" sz="800" dirty="0" err="1"/>
              <a:t>erstellt</a:t>
            </a:r>
            <a:r>
              <a:rPr lang="en-GB" sz="800" dirty="0"/>
              <a:t> </a:t>
            </a:r>
            <a:r>
              <a:rPr lang="en-GB" sz="800" dirty="0" err="1"/>
              <a:t>mit</a:t>
            </a:r>
            <a:r>
              <a:rPr lang="en-GB" sz="800" dirty="0"/>
              <a:t> </a:t>
            </a:r>
            <a:r>
              <a:rPr lang="en-GB" sz="800" dirty="0" err="1"/>
              <a:t>Gamma.app</a:t>
            </a:r>
            <a:endParaRPr lang="en-GB" sz="800" dirty="0"/>
          </a:p>
        </p:txBody>
      </p:sp>
      <p:grpSp>
        <p:nvGrpSpPr>
          <p:cNvPr id="17" name="Google Shape;319;p15"/>
          <p:cNvGrpSpPr/>
          <p:nvPr/>
        </p:nvGrpSpPr>
        <p:grpSpPr>
          <a:xfrm>
            <a:off x="184509" y="4059222"/>
            <a:ext cx="11681426" cy="2088107"/>
            <a:chOff x="758666" y="5157430"/>
            <a:chExt cx="13113187" cy="2304693"/>
          </a:xfrm>
        </p:grpSpPr>
        <p:sp>
          <p:nvSpPr>
            <p:cNvPr id="18" name="Google Shape;320;p15"/>
            <p:cNvSpPr/>
            <p:nvPr/>
          </p:nvSpPr>
          <p:spPr>
            <a:xfrm>
              <a:off x="758666" y="5157430"/>
              <a:ext cx="4226600" cy="2304693"/>
            </a:xfrm>
            <a:prstGeom prst="roundRect">
              <a:avLst>
                <a:gd name="adj" fmla="val 3951"/>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321;p15"/>
            <p:cNvSpPr/>
            <p:nvPr/>
          </p:nvSpPr>
          <p:spPr>
            <a:xfrm>
              <a:off x="982980" y="5381744"/>
              <a:ext cx="2709863" cy="338733"/>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100"/>
                <a:buFont typeface="Arial"/>
                <a:buNone/>
              </a:pPr>
              <a:r>
                <a:rPr lang="en-GB" sz="2100" b="0" i="0" u="none" strike="noStrike" cap="none" dirty="0" err="1" smtClean="0">
                  <a:ea typeface="Arial"/>
                  <a:cs typeface="Arial"/>
                  <a:sym typeface="Arial"/>
                </a:rPr>
                <a:t>Gästeservice</a:t>
              </a:r>
              <a:endParaRPr sz="2100" b="0" i="0" u="none" strike="noStrike" cap="none" dirty="0">
                <a:ea typeface="Arial"/>
                <a:cs typeface="Arial"/>
                <a:sym typeface="Arial"/>
              </a:endParaRPr>
            </a:p>
          </p:txBody>
        </p:sp>
        <p:sp>
          <p:nvSpPr>
            <p:cNvPr id="20" name="Google Shape;322;p15"/>
            <p:cNvSpPr/>
            <p:nvPr/>
          </p:nvSpPr>
          <p:spPr>
            <a:xfrm>
              <a:off x="982980" y="5850493"/>
              <a:ext cx="3777972" cy="1040487"/>
            </a:xfrm>
            <a:prstGeom prst="rect">
              <a:avLst/>
            </a:prstGeom>
            <a:noFill/>
            <a:ln>
              <a:noFill/>
            </a:ln>
          </p:spPr>
          <p:txBody>
            <a:bodyPr spcFirstLastPara="1" wrap="square" lIns="0" tIns="0" rIns="0" bIns="0" anchor="t" anchorCtr="0">
              <a:noAutofit/>
            </a:bodyPr>
            <a:lstStyle/>
            <a:p>
              <a:pPr lvl="0">
                <a:lnSpc>
                  <a:spcPct val="110000"/>
                </a:lnSpc>
                <a:buSzPts val="1700"/>
              </a:pPr>
              <a:r>
                <a:rPr lang="de-DE" sz="1500" dirty="0"/>
                <a:t>Dieses Modul macht die Lernenden mit den wichtigsten Funktionen der Rezeption und den zu ihrer Verwaltung verwendeten Systemen vertraut.</a:t>
              </a:r>
              <a:endParaRPr sz="1500" b="0" i="0" u="none" strike="noStrike" cap="none" dirty="0">
                <a:ea typeface="Arial"/>
                <a:cs typeface="Arial"/>
                <a:sym typeface="Arial"/>
              </a:endParaRPr>
            </a:p>
          </p:txBody>
        </p:sp>
        <p:sp>
          <p:nvSpPr>
            <p:cNvPr id="24" name="Google Shape;323;p15"/>
            <p:cNvSpPr/>
            <p:nvPr/>
          </p:nvSpPr>
          <p:spPr>
            <a:xfrm>
              <a:off x="5201960" y="5157430"/>
              <a:ext cx="4226600" cy="2304693"/>
            </a:xfrm>
            <a:prstGeom prst="roundRect">
              <a:avLst>
                <a:gd name="adj" fmla="val 3951"/>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324;p15"/>
            <p:cNvSpPr/>
            <p:nvPr/>
          </p:nvSpPr>
          <p:spPr>
            <a:xfrm>
              <a:off x="5426273" y="5381744"/>
              <a:ext cx="2709863" cy="338733"/>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100"/>
                <a:buFont typeface="Arial"/>
                <a:buNone/>
              </a:pPr>
              <a:r>
                <a:rPr lang="en-GB" sz="2100" dirty="0" err="1" smtClean="0"/>
                <a:t>K</a:t>
              </a:r>
              <a:r>
                <a:rPr lang="en-GB" sz="2100" b="0" i="0" u="none" strike="noStrike" cap="none" dirty="0" err="1" smtClean="0">
                  <a:ea typeface="Arial"/>
                  <a:cs typeface="Arial"/>
                  <a:sym typeface="Arial"/>
                </a:rPr>
                <a:t>ommunikation</a:t>
              </a:r>
              <a:endParaRPr sz="2100" b="0" i="0" u="none" strike="noStrike" cap="none" dirty="0">
                <a:ea typeface="Arial"/>
                <a:cs typeface="Arial"/>
                <a:sym typeface="Arial"/>
              </a:endParaRPr>
            </a:p>
          </p:txBody>
        </p:sp>
        <p:sp>
          <p:nvSpPr>
            <p:cNvPr id="27" name="Google Shape;325;p15"/>
            <p:cNvSpPr/>
            <p:nvPr/>
          </p:nvSpPr>
          <p:spPr>
            <a:xfrm>
              <a:off x="5426273" y="5850493"/>
              <a:ext cx="3852951" cy="1387315"/>
            </a:xfrm>
            <a:prstGeom prst="rect">
              <a:avLst/>
            </a:prstGeom>
            <a:noFill/>
            <a:ln>
              <a:noFill/>
            </a:ln>
          </p:spPr>
          <p:txBody>
            <a:bodyPr spcFirstLastPara="1" wrap="square" lIns="0" tIns="0" rIns="0" bIns="0" anchor="t" anchorCtr="0">
              <a:noAutofit/>
            </a:bodyPr>
            <a:lstStyle/>
            <a:p>
              <a:pPr lvl="0">
                <a:lnSpc>
                  <a:spcPct val="110000"/>
                </a:lnSpc>
                <a:buSzPts val="1600"/>
              </a:pPr>
              <a:r>
                <a:rPr lang="de-DE" sz="1500" dirty="0" smtClean="0"/>
                <a:t>Fokussiert auf zentrale Konzepten </a:t>
              </a:r>
              <a:r>
                <a:rPr lang="de-DE" sz="1500" dirty="0"/>
                <a:t>wie Gästeservice, Kommunikation mit </a:t>
              </a:r>
              <a:r>
                <a:rPr lang="de-DE" sz="1500" dirty="0" err="1" smtClean="0"/>
                <a:t>Kund_innen</a:t>
              </a:r>
              <a:r>
                <a:rPr lang="de-DE" sz="1500" dirty="0" smtClean="0"/>
                <a:t> </a:t>
              </a:r>
              <a:r>
                <a:rPr lang="de-DE" sz="1500" dirty="0"/>
                <a:t>und </a:t>
              </a:r>
              <a:r>
                <a:rPr lang="de-DE" sz="1500" dirty="0" smtClean="0"/>
                <a:t>Mitarbeitenden </a:t>
              </a:r>
              <a:r>
                <a:rPr lang="de-DE" sz="1500" dirty="0"/>
                <a:t>sowie </a:t>
              </a:r>
              <a:r>
                <a:rPr lang="de-DE" sz="1500" dirty="0" smtClean="0"/>
                <a:t>Abwicklung </a:t>
              </a:r>
              <a:r>
                <a:rPr lang="de-DE" sz="1500" dirty="0"/>
                <a:t>von </a:t>
              </a:r>
              <a:r>
                <a:rPr lang="de-DE" sz="1500" dirty="0" smtClean="0"/>
                <a:t>Finanztransaktionen</a:t>
              </a:r>
              <a:r>
                <a:rPr lang="en-GB" sz="1500" b="0" i="0" u="none" strike="noStrike" cap="none" dirty="0" smtClean="0">
                  <a:ea typeface="Arial"/>
                  <a:cs typeface="Arial"/>
                  <a:sym typeface="Arial"/>
                </a:rPr>
                <a:t>.</a:t>
              </a:r>
              <a:endParaRPr sz="1500" b="0" i="0" u="none" strike="noStrike" cap="none" dirty="0">
                <a:ea typeface="Arial"/>
                <a:cs typeface="Arial"/>
                <a:sym typeface="Arial"/>
              </a:endParaRPr>
            </a:p>
          </p:txBody>
        </p:sp>
        <p:sp>
          <p:nvSpPr>
            <p:cNvPr id="28" name="Google Shape;326;p15"/>
            <p:cNvSpPr/>
            <p:nvPr/>
          </p:nvSpPr>
          <p:spPr>
            <a:xfrm>
              <a:off x="9645253" y="5157430"/>
              <a:ext cx="4226600" cy="2304693"/>
            </a:xfrm>
            <a:prstGeom prst="roundRect">
              <a:avLst>
                <a:gd name="adj" fmla="val 3951"/>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327;p15"/>
            <p:cNvSpPr/>
            <p:nvPr/>
          </p:nvSpPr>
          <p:spPr>
            <a:xfrm>
              <a:off x="9869567" y="5381744"/>
              <a:ext cx="2709863" cy="338733"/>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100"/>
                <a:buFont typeface="Arial"/>
                <a:buNone/>
              </a:pPr>
              <a:r>
                <a:rPr lang="en-GB" sz="2100" b="0" i="0" u="none" strike="noStrike" cap="none" dirty="0" err="1" smtClean="0">
                  <a:ea typeface="Arial"/>
                  <a:cs typeface="Arial"/>
                  <a:sym typeface="Arial"/>
                </a:rPr>
                <a:t>Technologie</a:t>
              </a:r>
              <a:endParaRPr sz="2100" b="0" i="0" u="none" strike="noStrike" cap="none" dirty="0">
                <a:ea typeface="Arial"/>
                <a:cs typeface="Arial"/>
                <a:sym typeface="Arial"/>
              </a:endParaRPr>
            </a:p>
          </p:txBody>
        </p:sp>
        <p:sp>
          <p:nvSpPr>
            <p:cNvPr id="30" name="Google Shape;328;p15"/>
            <p:cNvSpPr/>
            <p:nvPr/>
          </p:nvSpPr>
          <p:spPr>
            <a:xfrm>
              <a:off x="9869567" y="5850493"/>
              <a:ext cx="3777972" cy="1387316"/>
            </a:xfrm>
            <a:prstGeom prst="rect">
              <a:avLst/>
            </a:prstGeom>
            <a:noFill/>
            <a:ln>
              <a:noFill/>
            </a:ln>
          </p:spPr>
          <p:txBody>
            <a:bodyPr spcFirstLastPara="1" wrap="square" lIns="0" tIns="0" rIns="0" bIns="0" anchor="t" anchorCtr="0">
              <a:noAutofit/>
            </a:bodyPr>
            <a:lstStyle/>
            <a:p>
              <a:pPr lvl="0">
                <a:lnSpc>
                  <a:spcPct val="110000"/>
                </a:lnSpc>
                <a:buSzPts val="1700"/>
              </a:pPr>
              <a:r>
                <a:rPr lang="de-DE" sz="1500" dirty="0" smtClean="0"/>
                <a:t>Zeigt verwendeten </a:t>
              </a:r>
              <a:r>
                <a:rPr lang="de-DE" sz="1500" dirty="0"/>
                <a:t>Technologien und bewährten Praktiken für </a:t>
              </a:r>
              <a:r>
                <a:rPr lang="de-DE" sz="1500" dirty="0" smtClean="0"/>
                <a:t>Datenschutz </a:t>
              </a:r>
              <a:r>
                <a:rPr lang="de-DE" sz="1500" dirty="0"/>
                <a:t>im Zusammenhang mit dem Tourismus- und Gastgewerbesektor</a:t>
              </a:r>
              <a:endParaRPr sz="1500" b="0" i="0" u="none" strike="noStrike" cap="none" dirty="0">
                <a:ea typeface="Arial"/>
                <a:cs typeface="Arial"/>
                <a:sym typeface="Arial"/>
              </a:endParaRPr>
            </a:p>
          </p:txBody>
        </p:sp>
      </p:grpSp>
    </p:spTree>
    <p:extLst>
      <p:ext uri="{BB962C8B-B14F-4D97-AF65-F5344CB8AC3E}">
        <p14:creationId xmlns:p14="http://schemas.microsoft.com/office/powerpoint/2010/main" val="1081415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0614"/>
            <a:ext cx="8256166" cy="1325563"/>
          </a:xfrm>
        </p:spPr>
        <p:txBody>
          <a:bodyPr>
            <a:normAutofit/>
          </a:bodyPr>
          <a:lstStyle/>
          <a:p>
            <a:pPr algn="l"/>
            <a:r>
              <a:rPr lang="de-DE" dirty="0"/>
              <a:t>Modul </a:t>
            </a:r>
            <a:r>
              <a:rPr lang="de-DE" dirty="0" smtClean="0"/>
              <a:t>5</a:t>
            </a:r>
            <a:r>
              <a:rPr lang="de-DE" dirty="0"/>
              <a:t>: </a:t>
            </a:r>
            <a:r>
              <a:rPr lang="de-DE" dirty="0" smtClean="0"/>
              <a:t>Gastronomiebetrieb</a:t>
            </a:r>
            <a:endParaRPr lang="en-GB" dirty="0"/>
          </a:p>
        </p:txBody>
      </p:sp>
      <p:sp>
        <p:nvSpPr>
          <p:cNvPr id="4" name="Datumsplatzhalter 3"/>
          <p:cNvSpPr>
            <a:spLocks noGrp="1"/>
          </p:cNvSpPr>
          <p:nvPr>
            <p:ph type="dt" sz="half" idx="10"/>
          </p:nvPr>
        </p:nvSpPr>
        <p:spPr/>
        <p:txBody>
          <a:bodyPr/>
          <a:lstStyle/>
          <a:p>
            <a:r>
              <a:rPr lang="de" smtClean="0"/>
              <a:t>2023-1-IS01-KA220-VET-000158090</a:t>
            </a:r>
            <a:endParaRPr lang="en-GB" dirty="0"/>
          </a:p>
        </p:txBody>
      </p:sp>
      <p:sp>
        <p:nvSpPr>
          <p:cNvPr id="6" name="Foliennummernplatzhalter 5"/>
          <p:cNvSpPr>
            <a:spLocks noGrp="1"/>
          </p:cNvSpPr>
          <p:nvPr>
            <p:ph type="sldNum" sz="quarter" idx="12"/>
          </p:nvPr>
        </p:nvSpPr>
        <p:spPr/>
        <p:txBody>
          <a:bodyPr/>
          <a:lstStyle/>
          <a:p>
            <a:fld id="{14CA0E62-3D20-408B-AC03-5D77D4E4AF73}" type="slidenum">
              <a:rPr lang="en-GB" smtClean="0"/>
              <a:t>11</a:t>
            </a:fld>
            <a:endParaRPr lang="en-GB" dirty="0"/>
          </a:p>
        </p:txBody>
      </p:sp>
      <p:sp>
        <p:nvSpPr>
          <p:cNvPr id="8" name="Rechteck 7"/>
          <p:cNvSpPr/>
          <p:nvPr/>
        </p:nvSpPr>
        <p:spPr>
          <a:xfrm>
            <a:off x="370377" y="2418201"/>
            <a:ext cx="11722769" cy="830997"/>
          </a:xfrm>
          <a:prstGeom prst="rect">
            <a:avLst/>
          </a:prstGeom>
        </p:spPr>
        <p:txBody>
          <a:bodyPr wrap="square">
            <a:spAutoFit/>
          </a:bodyPr>
          <a:lstStyle/>
          <a:p>
            <a:endParaRPr lang="en-US" sz="2400" dirty="0"/>
          </a:p>
          <a:p>
            <a:endParaRPr lang="en-GB" sz="2400" dirty="0"/>
          </a:p>
        </p:txBody>
      </p:sp>
      <p:sp>
        <p:nvSpPr>
          <p:cNvPr id="9"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sp>
        <p:nvSpPr>
          <p:cNvPr id="16" name="Google Shape;318;p15"/>
          <p:cNvSpPr txBox="1"/>
          <p:nvPr/>
        </p:nvSpPr>
        <p:spPr>
          <a:xfrm>
            <a:off x="10171681" y="4013748"/>
            <a:ext cx="2743200" cy="227714"/>
          </a:xfrm>
          <a:prstGeom prst="rect">
            <a:avLst/>
          </a:prstGeom>
          <a:noFill/>
          <a:ln>
            <a:noFill/>
          </a:ln>
        </p:spPr>
        <p:txBody>
          <a:bodyPr spcFirstLastPara="1" wrap="square" lIns="91425" tIns="45700" rIns="91425" bIns="45700" anchor="t" anchorCtr="0">
            <a:spAutoFit/>
          </a:bodyPr>
          <a:lstStyle/>
          <a:p>
            <a:pPr>
              <a:lnSpc>
                <a:spcPct val="110000"/>
              </a:lnSpc>
              <a:buSzPts val="1400"/>
            </a:pPr>
            <a:r>
              <a:rPr lang="en-GB" sz="800" dirty="0" smtClean="0"/>
              <a:t>KI-</a:t>
            </a:r>
            <a:r>
              <a:rPr lang="en-GB" sz="800" dirty="0" err="1" smtClean="0"/>
              <a:t>Bilder</a:t>
            </a:r>
            <a:r>
              <a:rPr lang="en-GB" sz="800" dirty="0" smtClean="0"/>
              <a:t> </a:t>
            </a:r>
            <a:r>
              <a:rPr lang="en-GB" sz="800" dirty="0" err="1"/>
              <a:t>erstellt</a:t>
            </a:r>
            <a:r>
              <a:rPr lang="en-GB" sz="800" dirty="0"/>
              <a:t> </a:t>
            </a:r>
            <a:r>
              <a:rPr lang="en-GB" sz="800" dirty="0" err="1"/>
              <a:t>mit</a:t>
            </a:r>
            <a:r>
              <a:rPr lang="en-GB" sz="800" dirty="0"/>
              <a:t> </a:t>
            </a:r>
            <a:r>
              <a:rPr lang="en-GB" sz="800" dirty="0" err="1"/>
              <a:t>Gamma.app</a:t>
            </a:r>
            <a:endParaRPr lang="en-GB" sz="800" dirty="0"/>
          </a:p>
        </p:txBody>
      </p:sp>
      <p:pic>
        <p:nvPicPr>
          <p:cNvPr id="21" name="Google Shape;339;p16" descr="preencoded.png"/>
          <p:cNvPicPr preferRelativeResize="0"/>
          <p:nvPr/>
        </p:nvPicPr>
        <p:blipFill rotWithShape="1">
          <a:blip r:embed="rId3">
            <a:alphaModFix/>
          </a:blip>
          <a:srcRect/>
          <a:stretch/>
        </p:blipFill>
        <p:spPr>
          <a:xfrm>
            <a:off x="341828" y="1773157"/>
            <a:ext cx="3635983" cy="2247145"/>
          </a:xfrm>
          <a:prstGeom prst="rect">
            <a:avLst/>
          </a:prstGeom>
          <a:noFill/>
          <a:ln>
            <a:noFill/>
          </a:ln>
        </p:spPr>
      </p:pic>
      <p:sp>
        <p:nvSpPr>
          <p:cNvPr id="22" name="Google Shape;340;p16"/>
          <p:cNvSpPr/>
          <p:nvPr/>
        </p:nvSpPr>
        <p:spPr>
          <a:xfrm>
            <a:off x="341828" y="4352323"/>
            <a:ext cx="3517653" cy="312646"/>
          </a:xfrm>
          <a:prstGeom prst="rect">
            <a:avLst/>
          </a:prstGeom>
          <a:noFill/>
          <a:ln>
            <a:noFill/>
          </a:ln>
        </p:spPr>
        <p:txBody>
          <a:bodyPr spcFirstLastPara="1" wrap="square" lIns="0" tIns="0" rIns="0" bIns="0" anchor="t" anchorCtr="0">
            <a:noAutofit/>
          </a:bodyPr>
          <a:lstStyle/>
          <a:p>
            <a:pPr lvl="0">
              <a:lnSpc>
                <a:spcPct val="110000"/>
              </a:lnSpc>
              <a:buSzPts val="2200"/>
            </a:pPr>
            <a:r>
              <a:rPr lang="en-GB" sz="2200" dirty="0" err="1"/>
              <a:t>Arbeitsabläufe</a:t>
            </a:r>
            <a:r>
              <a:rPr lang="en-GB" sz="2200" dirty="0"/>
              <a:t> in der </a:t>
            </a:r>
            <a:r>
              <a:rPr lang="en-GB" sz="2200" dirty="0" err="1"/>
              <a:t>Küche</a:t>
            </a:r>
            <a:endParaRPr sz="2200" b="0" i="0" u="none" strike="noStrike" cap="none" dirty="0">
              <a:latin typeface="Arial"/>
              <a:ea typeface="Arial"/>
              <a:cs typeface="Arial"/>
              <a:sym typeface="Arial"/>
            </a:endParaRPr>
          </a:p>
        </p:txBody>
      </p:sp>
      <p:sp>
        <p:nvSpPr>
          <p:cNvPr id="23" name="Google Shape;341;p16"/>
          <p:cNvSpPr/>
          <p:nvPr/>
        </p:nvSpPr>
        <p:spPr>
          <a:xfrm>
            <a:off x="341828" y="4785049"/>
            <a:ext cx="3635983" cy="640421"/>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t>Die Lernenden werden die Aufgaben und Verantwortlichkeiten des Küchenpersonals erkunden</a:t>
            </a:r>
            <a:r>
              <a:rPr lang="en-GB" sz="1750" b="0" i="0" u="none" strike="noStrike" cap="none" dirty="0" smtClean="0">
                <a:latin typeface="Arial"/>
                <a:ea typeface="Arial"/>
                <a:cs typeface="Arial"/>
                <a:sym typeface="Arial"/>
              </a:rPr>
              <a:t>.</a:t>
            </a:r>
            <a:endParaRPr sz="1750" b="0" i="0" u="none" strike="noStrike" cap="none" dirty="0">
              <a:latin typeface="Arial"/>
              <a:ea typeface="Arial"/>
              <a:cs typeface="Arial"/>
              <a:sym typeface="Arial"/>
            </a:endParaRPr>
          </a:p>
        </p:txBody>
      </p:sp>
      <p:pic>
        <p:nvPicPr>
          <p:cNvPr id="25" name="Google Shape;342;p16" descr="preencoded.png"/>
          <p:cNvPicPr preferRelativeResize="0"/>
          <p:nvPr/>
        </p:nvPicPr>
        <p:blipFill rotWithShape="1">
          <a:blip r:embed="rId4">
            <a:alphaModFix/>
          </a:blip>
          <a:srcRect/>
          <a:stretch/>
        </p:blipFill>
        <p:spPr>
          <a:xfrm>
            <a:off x="4277955" y="1773157"/>
            <a:ext cx="3636088" cy="2247250"/>
          </a:xfrm>
          <a:prstGeom prst="rect">
            <a:avLst/>
          </a:prstGeom>
          <a:noFill/>
          <a:ln>
            <a:noFill/>
          </a:ln>
        </p:spPr>
      </p:pic>
      <p:sp>
        <p:nvSpPr>
          <p:cNvPr id="31" name="Google Shape;343;p16"/>
          <p:cNvSpPr/>
          <p:nvPr/>
        </p:nvSpPr>
        <p:spPr>
          <a:xfrm>
            <a:off x="4277955" y="4352428"/>
            <a:ext cx="2501695" cy="312646"/>
          </a:xfrm>
          <a:prstGeom prst="rect">
            <a:avLst/>
          </a:prstGeom>
          <a:noFill/>
          <a:ln>
            <a:noFill/>
          </a:ln>
        </p:spPr>
        <p:txBody>
          <a:bodyPr spcFirstLastPara="1" wrap="square" lIns="0" tIns="0" rIns="0" bIns="0" anchor="t" anchorCtr="0">
            <a:noAutofit/>
          </a:bodyPr>
          <a:lstStyle/>
          <a:p>
            <a:pPr lvl="0">
              <a:lnSpc>
                <a:spcPct val="110000"/>
              </a:lnSpc>
              <a:buSzPts val="2200"/>
            </a:pPr>
            <a:r>
              <a:rPr lang="en-GB" sz="2200" dirty="0" err="1"/>
              <a:t>Barbetrieb</a:t>
            </a:r>
            <a:endParaRPr sz="2200" b="0" i="0" u="none" strike="noStrike" cap="none" dirty="0">
              <a:latin typeface="Arial"/>
              <a:ea typeface="Arial"/>
              <a:cs typeface="Arial"/>
              <a:sym typeface="Arial"/>
            </a:endParaRPr>
          </a:p>
        </p:txBody>
      </p:sp>
      <p:sp>
        <p:nvSpPr>
          <p:cNvPr id="32" name="Google Shape;344;p16"/>
          <p:cNvSpPr/>
          <p:nvPr/>
        </p:nvSpPr>
        <p:spPr>
          <a:xfrm>
            <a:off x="4277955" y="4785048"/>
            <a:ext cx="3636088" cy="1185933"/>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smtClean="0"/>
              <a:t>Behandelt die </a:t>
            </a:r>
            <a:r>
              <a:rPr lang="de-DE" sz="1750" dirty="0"/>
              <a:t>wichtigsten Aspekte des Barbetriebs, </a:t>
            </a:r>
            <a:r>
              <a:rPr lang="de-DE" sz="1750" dirty="0" smtClean="0"/>
              <a:t>inklusive Zubereitung </a:t>
            </a:r>
            <a:r>
              <a:rPr lang="de-DE" sz="1750" dirty="0"/>
              <a:t>von Getränken und </a:t>
            </a:r>
            <a:r>
              <a:rPr lang="de-DE" sz="1750" dirty="0" smtClean="0"/>
              <a:t>Kundenbetreuung.</a:t>
            </a:r>
            <a:endParaRPr sz="1750" b="0" i="0" u="none" strike="noStrike" cap="none" dirty="0">
              <a:latin typeface="Arial"/>
              <a:ea typeface="Arial"/>
              <a:cs typeface="Arial"/>
              <a:sym typeface="Arial"/>
            </a:endParaRPr>
          </a:p>
        </p:txBody>
      </p:sp>
      <p:pic>
        <p:nvPicPr>
          <p:cNvPr id="33" name="Google Shape;345;p16" descr="preencoded.png"/>
          <p:cNvPicPr preferRelativeResize="0"/>
          <p:nvPr/>
        </p:nvPicPr>
        <p:blipFill rotWithShape="1">
          <a:blip r:embed="rId5">
            <a:alphaModFix/>
          </a:blip>
          <a:srcRect/>
          <a:stretch/>
        </p:blipFill>
        <p:spPr>
          <a:xfrm>
            <a:off x="8214188" y="1773157"/>
            <a:ext cx="3635983" cy="2247145"/>
          </a:xfrm>
          <a:prstGeom prst="rect">
            <a:avLst/>
          </a:prstGeom>
          <a:noFill/>
          <a:ln>
            <a:noFill/>
          </a:ln>
        </p:spPr>
      </p:pic>
      <p:sp>
        <p:nvSpPr>
          <p:cNvPr id="34" name="Google Shape;346;p16"/>
          <p:cNvSpPr/>
          <p:nvPr/>
        </p:nvSpPr>
        <p:spPr>
          <a:xfrm>
            <a:off x="8214188" y="4352323"/>
            <a:ext cx="2501695" cy="312646"/>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200"/>
              <a:buFont typeface="Arial"/>
              <a:buNone/>
            </a:pPr>
            <a:r>
              <a:rPr lang="en-GB" sz="2200" b="0" i="0" u="none" strike="noStrike" cap="none">
                <a:latin typeface="Arial"/>
                <a:ea typeface="Arial"/>
                <a:cs typeface="Arial"/>
                <a:sym typeface="Arial"/>
              </a:rPr>
              <a:t>Restaurant Service</a:t>
            </a:r>
            <a:endParaRPr sz="2200" b="0" i="0" u="none" strike="noStrike" cap="none">
              <a:latin typeface="Arial"/>
              <a:ea typeface="Arial"/>
              <a:cs typeface="Arial"/>
              <a:sym typeface="Arial"/>
            </a:endParaRPr>
          </a:p>
        </p:txBody>
      </p:sp>
      <p:sp>
        <p:nvSpPr>
          <p:cNvPr id="35" name="Google Shape;347;p16"/>
          <p:cNvSpPr/>
          <p:nvPr/>
        </p:nvSpPr>
        <p:spPr>
          <a:xfrm>
            <a:off x="8214188" y="4785049"/>
            <a:ext cx="3635983" cy="960631"/>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smtClean="0"/>
              <a:t>Lernende </a:t>
            </a:r>
            <a:r>
              <a:rPr lang="de-DE" sz="1750" dirty="0"/>
              <a:t>erwerben praktische Fertigkeiten in der Bereitstellung eines ausgezeichneten Kundendienstes in einem Restaurant</a:t>
            </a:r>
            <a:r>
              <a:rPr lang="en-GB" sz="1750" b="0" i="0" u="none" strike="noStrike" cap="none" dirty="0" smtClean="0">
                <a:latin typeface="Arial"/>
                <a:ea typeface="Arial"/>
                <a:cs typeface="Arial"/>
                <a:sym typeface="Arial"/>
              </a:rPr>
              <a:t>.</a:t>
            </a:r>
            <a:endParaRPr sz="1750" b="0" i="0" u="none" strike="noStrike" cap="none" dirty="0">
              <a:latin typeface="Arial"/>
              <a:ea typeface="Arial"/>
              <a:cs typeface="Arial"/>
              <a:sym typeface="Arial"/>
            </a:endParaRPr>
          </a:p>
        </p:txBody>
      </p:sp>
    </p:spTree>
    <p:extLst>
      <p:ext uri="{BB962C8B-B14F-4D97-AF65-F5344CB8AC3E}">
        <p14:creationId xmlns:p14="http://schemas.microsoft.com/office/powerpoint/2010/main" val="1048041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0614"/>
            <a:ext cx="8256166" cy="1325563"/>
          </a:xfrm>
        </p:spPr>
        <p:txBody>
          <a:bodyPr>
            <a:normAutofit fontScale="90000"/>
          </a:bodyPr>
          <a:lstStyle/>
          <a:p>
            <a:pPr algn="l"/>
            <a:r>
              <a:rPr lang="de-DE" dirty="0"/>
              <a:t>Modul </a:t>
            </a:r>
            <a:r>
              <a:rPr lang="de-DE" dirty="0" smtClean="0"/>
              <a:t>6</a:t>
            </a:r>
            <a:r>
              <a:rPr lang="de-DE" dirty="0"/>
              <a:t>: Professionelle Kommunikation im Gast- und Beherbergungsgewerbe</a:t>
            </a:r>
          </a:p>
        </p:txBody>
      </p:sp>
      <p:sp>
        <p:nvSpPr>
          <p:cNvPr id="4" name="Datumsplatzhalter 3"/>
          <p:cNvSpPr>
            <a:spLocks noGrp="1"/>
          </p:cNvSpPr>
          <p:nvPr>
            <p:ph type="dt" sz="half" idx="10"/>
          </p:nvPr>
        </p:nvSpPr>
        <p:spPr/>
        <p:txBody>
          <a:bodyPr/>
          <a:lstStyle/>
          <a:p>
            <a:r>
              <a:rPr lang="de" smtClean="0"/>
              <a:t>2023-1-IS01-KA220-VET-000158090</a:t>
            </a:r>
            <a:endParaRPr lang="en-GB" dirty="0"/>
          </a:p>
        </p:txBody>
      </p:sp>
      <p:sp>
        <p:nvSpPr>
          <p:cNvPr id="6" name="Foliennummernplatzhalter 5"/>
          <p:cNvSpPr>
            <a:spLocks noGrp="1"/>
          </p:cNvSpPr>
          <p:nvPr>
            <p:ph type="sldNum" sz="quarter" idx="12"/>
          </p:nvPr>
        </p:nvSpPr>
        <p:spPr/>
        <p:txBody>
          <a:bodyPr/>
          <a:lstStyle/>
          <a:p>
            <a:fld id="{14CA0E62-3D20-408B-AC03-5D77D4E4AF73}" type="slidenum">
              <a:rPr lang="en-GB" smtClean="0"/>
              <a:t>12</a:t>
            </a:fld>
            <a:endParaRPr lang="en-GB" dirty="0"/>
          </a:p>
        </p:txBody>
      </p:sp>
      <p:sp>
        <p:nvSpPr>
          <p:cNvPr id="8" name="Rechteck 7"/>
          <p:cNvSpPr/>
          <p:nvPr/>
        </p:nvSpPr>
        <p:spPr>
          <a:xfrm>
            <a:off x="370377" y="2418201"/>
            <a:ext cx="11722769" cy="830997"/>
          </a:xfrm>
          <a:prstGeom prst="rect">
            <a:avLst/>
          </a:prstGeom>
        </p:spPr>
        <p:txBody>
          <a:bodyPr wrap="square">
            <a:spAutoFit/>
          </a:bodyPr>
          <a:lstStyle/>
          <a:p>
            <a:endParaRPr lang="en-US" sz="2400" dirty="0"/>
          </a:p>
          <a:p>
            <a:endParaRPr lang="en-GB" sz="2400" dirty="0"/>
          </a:p>
        </p:txBody>
      </p:sp>
      <p:sp>
        <p:nvSpPr>
          <p:cNvPr id="9"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pic>
        <p:nvPicPr>
          <p:cNvPr id="17" name="Google Shape;356;p17" descr="preencoded.png"/>
          <p:cNvPicPr preferRelativeResize="0"/>
          <p:nvPr/>
        </p:nvPicPr>
        <p:blipFill rotWithShape="1">
          <a:blip r:embed="rId3">
            <a:alphaModFix/>
          </a:blip>
          <a:srcRect/>
          <a:stretch/>
        </p:blipFill>
        <p:spPr>
          <a:xfrm>
            <a:off x="838200" y="1649747"/>
            <a:ext cx="2911932" cy="4369668"/>
          </a:xfrm>
          <a:prstGeom prst="rect">
            <a:avLst/>
          </a:prstGeom>
          <a:noFill/>
          <a:ln>
            <a:noFill/>
          </a:ln>
        </p:spPr>
      </p:pic>
      <p:sp>
        <p:nvSpPr>
          <p:cNvPr id="18" name="Google Shape;357;p17"/>
          <p:cNvSpPr txBox="1"/>
          <p:nvPr/>
        </p:nvSpPr>
        <p:spPr>
          <a:xfrm>
            <a:off x="838200" y="6010180"/>
            <a:ext cx="2743200" cy="227714"/>
          </a:xfrm>
          <a:prstGeom prst="rect">
            <a:avLst/>
          </a:prstGeom>
          <a:noFill/>
          <a:ln>
            <a:noFill/>
          </a:ln>
        </p:spPr>
        <p:txBody>
          <a:bodyPr spcFirstLastPara="1" wrap="square" lIns="91425" tIns="45700" rIns="91425" bIns="45700" anchor="t" anchorCtr="0">
            <a:spAutoFit/>
          </a:bodyPr>
          <a:lstStyle/>
          <a:p>
            <a:pPr algn="ctr">
              <a:lnSpc>
                <a:spcPct val="110000"/>
              </a:lnSpc>
              <a:buSzPts val="1400"/>
            </a:pPr>
            <a:r>
              <a:rPr lang="en-GB" sz="800" dirty="0"/>
              <a:t>KI-</a:t>
            </a:r>
            <a:r>
              <a:rPr lang="en-GB" sz="800" dirty="0" err="1"/>
              <a:t>Bild</a:t>
            </a:r>
            <a:r>
              <a:rPr lang="en-GB" sz="800" dirty="0"/>
              <a:t> </a:t>
            </a:r>
            <a:r>
              <a:rPr lang="en-GB" sz="800" dirty="0" err="1"/>
              <a:t>erstellt</a:t>
            </a:r>
            <a:r>
              <a:rPr lang="en-GB" sz="800" dirty="0"/>
              <a:t> </a:t>
            </a:r>
            <a:r>
              <a:rPr lang="en-GB" sz="800" dirty="0" err="1"/>
              <a:t>mit</a:t>
            </a:r>
            <a:r>
              <a:rPr lang="en-GB" sz="800" dirty="0"/>
              <a:t> </a:t>
            </a:r>
            <a:r>
              <a:rPr lang="en-GB" sz="800" dirty="0" err="1"/>
              <a:t>Gamma.app</a:t>
            </a:r>
            <a:endParaRPr lang="en-GB" sz="800" dirty="0"/>
          </a:p>
        </p:txBody>
      </p:sp>
      <p:grpSp>
        <p:nvGrpSpPr>
          <p:cNvPr id="19" name="Google Shape;358;p17"/>
          <p:cNvGrpSpPr/>
          <p:nvPr/>
        </p:nvGrpSpPr>
        <p:grpSpPr>
          <a:xfrm>
            <a:off x="4038600" y="1990943"/>
            <a:ext cx="7827336" cy="3782809"/>
            <a:chOff x="4513037" y="2067525"/>
            <a:chExt cx="7592139" cy="4747655"/>
          </a:xfrm>
        </p:grpSpPr>
        <p:pic>
          <p:nvPicPr>
            <p:cNvPr id="20" name="Google Shape;359;p17" descr="preencoded.png"/>
            <p:cNvPicPr preferRelativeResize="0"/>
            <p:nvPr/>
          </p:nvPicPr>
          <p:blipFill rotWithShape="1">
            <a:blip r:embed="rId4">
              <a:alphaModFix/>
            </a:blip>
            <a:srcRect/>
            <a:stretch/>
          </p:blipFill>
          <p:spPr>
            <a:xfrm>
              <a:off x="4513037" y="2067525"/>
              <a:ext cx="554236" cy="554236"/>
            </a:xfrm>
            <a:prstGeom prst="rect">
              <a:avLst/>
            </a:prstGeom>
            <a:noFill/>
            <a:ln>
              <a:noFill/>
            </a:ln>
          </p:spPr>
        </p:pic>
        <p:sp>
          <p:nvSpPr>
            <p:cNvPr id="24" name="Google Shape;360;p17"/>
            <p:cNvSpPr/>
            <p:nvPr/>
          </p:nvSpPr>
          <p:spPr>
            <a:xfrm>
              <a:off x="4513037" y="2843455"/>
              <a:ext cx="2921318" cy="346472"/>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150"/>
                <a:buFont typeface="Arial"/>
                <a:buNone/>
              </a:pPr>
              <a:r>
                <a:rPr lang="en-GB" sz="2150" b="0" i="0" u="none" strike="noStrike" cap="none" dirty="0" err="1" smtClean="0">
                  <a:ea typeface="Arial"/>
                  <a:cs typeface="Arial"/>
                  <a:sym typeface="Arial"/>
                </a:rPr>
                <a:t>Verbale</a:t>
              </a:r>
              <a:r>
                <a:rPr lang="en-GB" sz="2150" b="0" i="0" u="none" strike="noStrike" cap="none" dirty="0" smtClean="0">
                  <a:ea typeface="Arial"/>
                  <a:cs typeface="Arial"/>
                  <a:sym typeface="Arial"/>
                </a:rPr>
                <a:t> </a:t>
              </a:r>
              <a:r>
                <a:rPr lang="en-GB" sz="2150" dirty="0" err="1" smtClean="0"/>
                <a:t>K</a:t>
              </a:r>
              <a:r>
                <a:rPr lang="en-GB" sz="2150" b="0" i="0" u="none" strike="noStrike" cap="none" dirty="0" err="1" smtClean="0">
                  <a:ea typeface="Arial"/>
                  <a:cs typeface="Arial"/>
                  <a:sym typeface="Arial"/>
                </a:rPr>
                <a:t>ommunikation</a:t>
              </a:r>
              <a:endParaRPr sz="2150" b="0" i="0" u="none" strike="noStrike" cap="none" dirty="0">
                <a:ea typeface="Arial"/>
                <a:cs typeface="Arial"/>
                <a:sym typeface="Arial"/>
              </a:endParaRPr>
            </a:p>
          </p:txBody>
        </p:sp>
        <p:sp>
          <p:nvSpPr>
            <p:cNvPr id="26" name="Google Shape;361;p17"/>
            <p:cNvSpPr/>
            <p:nvPr/>
          </p:nvSpPr>
          <p:spPr>
            <a:xfrm>
              <a:off x="4513037" y="3322921"/>
              <a:ext cx="3629739" cy="709374"/>
            </a:xfrm>
            <a:prstGeom prst="rect">
              <a:avLst/>
            </a:prstGeom>
            <a:noFill/>
            <a:ln>
              <a:noFill/>
            </a:ln>
          </p:spPr>
          <p:txBody>
            <a:bodyPr spcFirstLastPara="1" wrap="square" lIns="0" tIns="0" rIns="0" bIns="0" anchor="t" anchorCtr="0">
              <a:noAutofit/>
            </a:bodyPr>
            <a:lstStyle/>
            <a:p>
              <a:pPr lvl="0">
                <a:lnSpc>
                  <a:spcPct val="110000"/>
                </a:lnSpc>
                <a:buSzPts val="1700"/>
              </a:pPr>
              <a:r>
                <a:rPr lang="de-DE" sz="1700" dirty="0"/>
                <a:t>Die Lernenden üben professionelle Kommunikationsfähigkeiten</a:t>
              </a:r>
              <a:r>
                <a:rPr lang="en-GB" sz="1700" b="0" i="0" u="none" strike="noStrike" cap="none" dirty="0" smtClean="0">
                  <a:ea typeface="Arial"/>
                  <a:cs typeface="Arial"/>
                  <a:sym typeface="Arial"/>
                </a:rPr>
                <a:t>.</a:t>
              </a:r>
              <a:endParaRPr sz="1700" b="0" i="0" u="none" strike="noStrike" cap="none" dirty="0">
                <a:ea typeface="Arial"/>
                <a:cs typeface="Arial"/>
                <a:sym typeface="Arial"/>
              </a:endParaRPr>
            </a:p>
          </p:txBody>
        </p:sp>
        <p:pic>
          <p:nvPicPr>
            <p:cNvPr id="27" name="Google Shape;362;p17" descr="preencoded.png"/>
            <p:cNvPicPr preferRelativeResize="0"/>
            <p:nvPr/>
          </p:nvPicPr>
          <p:blipFill rotWithShape="1">
            <a:blip r:embed="rId5">
              <a:alphaModFix/>
            </a:blip>
            <a:srcRect/>
            <a:stretch/>
          </p:blipFill>
          <p:spPr>
            <a:xfrm>
              <a:off x="8475318" y="2067525"/>
              <a:ext cx="554236" cy="554236"/>
            </a:xfrm>
            <a:prstGeom prst="rect">
              <a:avLst/>
            </a:prstGeom>
            <a:noFill/>
            <a:ln>
              <a:noFill/>
            </a:ln>
          </p:spPr>
        </p:pic>
        <p:sp>
          <p:nvSpPr>
            <p:cNvPr id="28" name="Google Shape;363;p17"/>
            <p:cNvSpPr/>
            <p:nvPr/>
          </p:nvSpPr>
          <p:spPr>
            <a:xfrm>
              <a:off x="8475318" y="2843454"/>
              <a:ext cx="3629858" cy="443389"/>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150"/>
                <a:buFont typeface="Arial"/>
                <a:buNone/>
              </a:pPr>
              <a:r>
                <a:rPr lang="en-GB" sz="2150" b="0" i="0" u="none" strike="noStrike" cap="none" dirty="0" err="1" smtClean="0">
                  <a:ea typeface="Arial"/>
                  <a:cs typeface="Arial"/>
                  <a:sym typeface="Arial"/>
                </a:rPr>
                <a:t>Geschriebene</a:t>
              </a:r>
              <a:r>
                <a:rPr lang="en-GB" sz="2150" b="0" i="0" u="none" strike="noStrike" cap="none" dirty="0" smtClean="0">
                  <a:ea typeface="Arial"/>
                  <a:cs typeface="Arial"/>
                  <a:sym typeface="Arial"/>
                </a:rPr>
                <a:t> </a:t>
              </a:r>
              <a:r>
                <a:rPr lang="en-GB" sz="2150" b="0" i="0" u="none" strike="noStrike" cap="none" dirty="0" err="1" smtClean="0">
                  <a:ea typeface="Arial"/>
                  <a:cs typeface="Arial"/>
                  <a:sym typeface="Arial"/>
                </a:rPr>
                <a:t>Kommunikation</a:t>
              </a:r>
              <a:endParaRPr sz="2150" b="0" i="0" u="none" strike="noStrike" cap="none" dirty="0">
                <a:ea typeface="Arial"/>
                <a:cs typeface="Arial"/>
                <a:sym typeface="Arial"/>
              </a:endParaRPr>
            </a:p>
          </p:txBody>
        </p:sp>
        <p:sp>
          <p:nvSpPr>
            <p:cNvPr id="29" name="Google Shape;364;p17"/>
            <p:cNvSpPr/>
            <p:nvPr/>
          </p:nvSpPr>
          <p:spPr>
            <a:xfrm>
              <a:off x="8475318" y="3322921"/>
              <a:ext cx="3629858" cy="709374"/>
            </a:xfrm>
            <a:prstGeom prst="rect">
              <a:avLst/>
            </a:prstGeom>
            <a:noFill/>
            <a:ln>
              <a:noFill/>
            </a:ln>
          </p:spPr>
          <p:txBody>
            <a:bodyPr spcFirstLastPara="1" wrap="square" lIns="0" tIns="0" rIns="0" bIns="0" anchor="t" anchorCtr="0">
              <a:noAutofit/>
            </a:bodyPr>
            <a:lstStyle/>
            <a:p>
              <a:pPr lvl="0">
                <a:lnSpc>
                  <a:spcPct val="110000"/>
                </a:lnSpc>
                <a:buSzPts val="1700"/>
              </a:pPr>
              <a:r>
                <a:rPr lang="de-DE" sz="1700" dirty="0"/>
                <a:t>Lernen </a:t>
              </a:r>
              <a:r>
                <a:rPr lang="de-DE" sz="1700" dirty="0" smtClean="0"/>
                <a:t>Sie, professionelle </a:t>
              </a:r>
              <a:r>
                <a:rPr lang="de-DE" sz="1700" dirty="0"/>
                <a:t>E-Mails und Briefe zu schreiben</a:t>
              </a:r>
              <a:r>
                <a:rPr lang="en-GB" sz="1700" b="0" i="0" u="none" strike="noStrike" cap="none" dirty="0" smtClean="0">
                  <a:ea typeface="Arial"/>
                  <a:cs typeface="Arial"/>
                  <a:sym typeface="Arial"/>
                </a:rPr>
                <a:t>.</a:t>
              </a:r>
              <a:endParaRPr sz="1700" b="0" i="0" u="none" strike="noStrike" cap="none" dirty="0">
                <a:ea typeface="Arial"/>
                <a:cs typeface="Arial"/>
                <a:sym typeface="Arial"/>
              </a:endParaRPr>
            </a:p>
          </p:txBody>
        </p:sp>
        <p:pic>
          <p:nvPicPr>
            <p:cNvPr id="30" name="Google Shape;365;p17" descr="preencoded.png"/>
            <p:cNvPicPr preferRelativeResize="0"/>
            <p:nvPr/>
          </p:nvPicPr>
          <p:blipFill rotWithShape="1">
            <a:blip r:embed="rId6">
              <a:alphaModFix/>
            </a:blip>
            <a:srcRect/>
            <a:stretch/>
          </p:blipFill>
          <p:spPr>
            <a:xfrm>
              <a:off x="4513037" y="4491830"/>
              <a:ext cx="554236" cy="554236"/>
            </a:xfrm>
            <a:prstGeom prst="rect">
              <a:avLst/>
            </a:prstGeom>
            <a:noFill/>
            <a:ln>
              <a:noFill/>
            </a:ln>
          </p:spPr>
        </p:pic>
        <p:sp>
          <p:nvSpPr>
            <p:cNvPr id="36" name="Google Shape;366;p17"/>
            <p:cNvSpPr/>
            <p:nvPr/>
          </p:nvSpPr>
          <p:spPr>
            <a:xfrm>
              <a:off x="4513037" y="5267761"/>
              <a:ext cx="3629739" cy="692944"/>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150"/>
                <a:buFont typeface="Arial"/>
                <a:buNone/>
              </a:pPr>
              <a:r>
                <a:rPr lang="en-GB" sz="2150" b="0" i="0" u="none" strike="noStrike" cap="none" dirty="0" err="1" smtClean="0">
                  <a:ea typeface="Arial"/>
                  <a:cs typeface="Arial"/>
                  <a:sym typeface="Arial"/>
                </a:rPr>
                <a:t>Interkulturelle</a:t>
              </a:r>
              <a:r>
                <a:rPr lang="en-GB" sz="2150" b="0" i="0" u="none" strike="noStrike" cap="none" dirty="0" smtClean="0">
                  <a:ea typeface="Arial"/>
                  <a:cs typeface="Arial"/>
                  <a:sym typeface="Arial"/>
                </a:rPr>
                <a:t> </a:t>
              </a:r>
              <a:r>
                <a:rPr lang="en-GB" sz="2150" b="0" i="0" u="none" strike="noStrike" cap="none" dirty="0" err="1" smtClean="0">
                  <a:ea typeface="Arial"/>
                  <a:cs typeface="Arial"/>
                  <a:sym typeface="Arial"/>
                </a:rPr>
                <a:t>Kommunikation</a:t>
              </a:r>
              <a:endParaRPr sz="2150" b="0" i="0" u="none" strike="noStrike" cap="none" dirty="0">
                <a:ea typeface="Arial"/>
                <a:cs typeface="Arial"/>
                <a:sym typeface="Arial"/>
              </a:endParaRPr>
            </a:p>
          </p:txBody>
        </p:sp>
        <p:sp>
          <p:nvSpPr>
            <p:cNvPr id="37" name="Google Shape;367;p17"/>
            <p:cNvSpPr/>
            <p:nvPr/>
          </p:nvSpPr>
          <p:spPr>
            <a:xfrm>
              <a:off x="4513037" y="5751118"/>
              <a:ext cx="3629739" cy="1064062"/>
            </a:xfrm>
            <a:prstGeom prst="rect">
              <a:avLst/>
            </a:prstGeom>
            <a:noFill/>
            <a:ln>
              <a:noFill/>
            </a:ln>
          </p:spPr>
          <p:txBody>
            <a:bodyPr spcFirstLastPara="1" wrap="square" lIns="0" tIns="0" rIns="0" bIns="0" anchor="t" anchorCtr="0">
              <a:noAutofit/>
            </a:bodyPr>
            <a:lstStyle/>
            <a:p>
              <a:pPr lvl="0">
                <a:lnSpc>
                  <a:spcPct val="110000"/>
                </a:lnSpc>
                <a:buSzPts val="1700"/>
              </a:pPr>
              <a:r>
                <a:rPr lang="de-DE" sz="1700" dirty="0"/>
                <a:t>Verständnis für unterschiedliche kulturelle Hintergründe und Kommunikationsstile</a:t>
              </a:r>
              <a:r>
                <a:rPr lang="en-GB" sz="1700" b="0" i="0" u="none" strike="noStrike" cap="none" dirty="0" smtClean="0">
                  <a:ea typeface="Arial"/>
                  <a:cs typeface="Arial"/>
                  <a:sym typeface="Arial"/>
                </a:rPr>
                <a:t>.</a:t>
              </a:r>
              <a:endParaRPr sz="1700" b="0" i="0" u="none" strike="noStrike" cap="none" dirty="0">
                <a:ea typeface="Arial"/>
                <a:cs typeface="Arial"/>
                <a:sym typeface="Arial"/>
              </a:endParaRPr>
            </a:p>
          </p:txBody>
        </p:sp>
        <p:pic>
          <p:nvPicPr>
            <p:cNvPr id="38" name="Google Shape;368;p17" descr="preencoded.png"/>
            <p:cNvPicPr preferRelativeResize="0"/>
            <p:nvPr/>
          </p:nvPicPr>
          <p:blipFill rotWithShape="1">
            <a:blip r:embed="rId7">
              <a:alphaModFix/>
            </a:blip>
            <a:srcRect/>
            <a:stretch/>
          </p:blipFill>
          <p:spPr>
            <a:xfrm>
              <a:off x="8475318" y="4491830"/>
              <a:ext cx="554236" cy="554236"/>
            </a:xfrm>
            <a:prstGeom prst="rect">
              <a:avLst/>
            </a:prstGeom>
            <a:noFill/>
            <a:ln>
              <a:noFill/>
            </a:ln>
          </p:spPr>
        </p:pic>
        <p:sp>
          <p:nvSpPr>
            <p:cNvPr id="39" name="Google Shape;369;p17"/>
            <p:cNvSpPr/>
            <p:nvPr/>
          </p:nvSpPr>
          <p:spPr>
            <a:xfrm>
              <a:off x="8475318" y="5267761"/>
              <a:ext cx="2771180" cy="346472"/>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150"/>
                <a:buFont typeface="Arial"/>
                <a:buNone/>
              </a:pPr>
              <a:r>
                <a:rPr lang="en-GB" sz="2150" b="0" i="0" u="none" strike="noStrike" cap="none" dirty="0" err="1" smtClean="0">
                  <a:ea typeface="Arial"/>
                  <a:cs typeface="Arial"/>
                  <a:sym typeface="Arial"/>
                </a:rPr>
                <a:t>Technologie</a:t>
              </a:r>
              <a:endParaRPr sz="2150" b="0" i="0" u="none" strike="noStrike" cap="none" dirty="0">
                <a:ea typeface="Arial"/>
                <a:cs typeface="Arial"/>
                <a:sym typeface="Arial"/>
              </a:endParaRPr>
            </a:p>
          </p:txBody>
        </p:sp>
        <p:sp>
          <p:nvSpPr>
            <p:cNvPr id="40" name="Google Shape;370;p17"/>
            <p:cNvSpPr/>
            <p:nvPr/>
          </p:nvSpPr>
          <p:spPr>
            <a:xfrm>
              <a:off x="8475318" y="5747225"/>
              <a:ext cx="3629858" cy="709374"/>
            </a:xfrm>
            <a:prstGeom prst="rect">
              <a:avLst/>
            </a:prstGeom>
            <a:noFill/>
            <a:ln>
              <a:noFill/>
            </a:ln>
          </p:spPr>
          <p:txBody>
            <a:bodyPr spcFirstLastPara="1" wrap="square" lIns="0" tIns="0" rIns="0" bIns="0" anchor="t" anchorCtr="0">
              <a:noAutofit/>
            </a:bodyPr>
            <a:lstStyle/>
            <a:p>
              <a:pPr lvl="0">
                <a:lnSpc>
                  <a:spcPct val="110000"/>
                </a:lnSpc>
                <a:buSzPts val="1700"/>
              </a:pPr>
              <a:r>
                <a:rPr lang="de-DE" sz="1700" dirty="0"/>
                <a:t>Lernen </a:t>
              </a:r>
              <a:r>
                <a:rPr lang="de-DE" sz="1700" dirty="0" smtClean="0"/>
                <a:t>Sie, die Technologie </a:t>
              </a:r>
              <a:r>
                <a:rPr lang="de-DE" sz="1700" dirty="0"/>
                <a:t>für eine effektive Kommunikation zu nutzen.</a:t>
              </a:r>
              <a:endParaRPr sz="1700" b="0" i="0" u="none" strike="noStrike" cap="none" dirty="0">
                <a:ea typeface="Arial"/>
                <a:cs typeface="Arial"/>
                <a:sym typeface="Arial"/>
              </a:endParaRPr>
            </a:p>
          </p:txBody>
        </p:sp>
      </p:grpSp>
    </p:spTree>
    <p:extLst>
      <p:ext uri="{BB962C8B-B14F-4D97-AF65-F5344CB8AC3E}">
        <p14:creationId xmlns:p14="http://schemas.microsoft.com/office/powerpoint/2010/main" val="2113077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0614"/>
            <a:ext cx="8256166" cy="1325563"/>
          </a:xfrm>
        </p:spPr>
        <p:txBody>
          <a:bodyPr>
            <a:normAutofit/>
          </a:bodyPr>
          <a:lstStyle/>
          <a:p>
            <a:pPr algn="l"/>
            <a:r>
              <a:rPr lang="de-DE" dirty="0"/>
              <a:t>Modul </a:t>
            </a:r>
            <a:r>
              <a:rPr lang="de-DE" dirty="0" smtClean="0"/>
              <a:t>7</a:t>
            </a:r>
            <a:r>
              <a:rPr lang="de-DE" dirty="0"/>
              <a:t>: Rechnen im Gast- und Beherbergungsgewerbe</a:t>
            </a:r>
          </a:p>
        </p:txBody>
      </p:sp>
      <p:sp>
        <p:nvSpPr>
          <p:cNvPr id="4" name="Datumsplatzhalter 3"/>
          <p:cNvSpPr>
            <a:spLocks noGrp="1"/>
          </p:cNvSpPr>
          <p:nvPr>
            <p:ph type="dt" sz="half" idx="10"/>
          </p:nvPr>
        </p:nvSpPr>
        <p:spPr/>
        <p:txBody>
          <a:bodyPr/>
          <a:lstStyle/>
          <a:p>
            <a:r>
              <a:rPr lang="de" smtClean="0"/>
              <a:t>2023-1-IS01-KA220-VET-000158090</a:t>
            </a:r>
            <a:endParaRPr lang="en-GB" dirty="0"/>
          </a:p>
        </p:txBody>
      </p:sp>
      <p:sp>
        <p:nvSpPr>
          <p:cNvPr id="6" name="Foliennummernplatzhalter 5"/>
          <p:cNvSpPr>
            <a:spLocks noGrp="1"/>
          </p:cNvSpPr>
          <p:nvPr>
            <p:ph type="sldNum" sz="quarter" idx="12"/>
          </p:nvPr>
        </p:nvSpPr>
        <p:spPr/>
        <p:txBody>
          <a:bodyPr/>
          <a:lstStyle/>
          <a:p>
            <a:fld id="{14CA0E62-3D20-408B-AC03-5D77D4E4AF73}" type="slidenum">
              <a:rPr lang="en-GB" smtClean="0"/>
              <a:t>13</a:t>
            </a:fld>
            <a:endParaRPr lang="en-GB" dirty="0"/>
          </a:p>
        </p:txBody>
      </p:sp>
      <p:sp>
        <p:nvSpPr>
          <p:cNvPr id="8" name="Rechteck 7"/>
          <p:cNvSpPr/>
          <p:nvPr/>
        </p:nvSpPr>
        <p:spPr>
          <a:xfrm>
            <a:off x="370377" y="2418201"/>
            <a:ext cx="11722769" cy="830997"/>
          </a:xfrm>
          <a:prstGeom prst="rect">
            <a:avLst/>
          </a:prstGeom>
        </p:spPr>
        <p:txBody>
          <a:bodyPr wrap="square">
            <a:spAutoFit/>
          </a:bodyPr>
          <a:lstStyle/>
          <a:p>
            <a:endParaRPr lang="en-US" sz="2400" dirty="0"/>
          </a:p>
          <a:p>
            <a:endParaRPr lang="en-GB" sz="2400" dirty="0"/>
          </a:p>
        </p:txBody>
      </p:sp>
      <p:sp>
        <p:nvSpPr>
          <p:cNvPr id="9"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sp>
        <p:nvSpPr>
          <p:cNvPr id="18" name="Google Shape;357;p17"/>
          <p:cNvSpPr txBox="1"/>
          <p:nvPr/>
        </p:nvSpPr>
        <p:spPr>
          <a:xfrm>
            <a:off x="851848" y="6146660"/>
            <a:ext cx="2743200" cy="227714"/>
          </a:xfrm>
          <a:prstGeom prst="rect">
            <a:avLst/>
          </a:prstGeom>
          <a:noFill/>
          <a:ln>
            <a:noFill/>
          </a:ln>
        </p:spPr>
        <p:txBody>
          <a:bodyPr spcFirstLastPara="1" wrap="square" lIns="91425" tIns="45700" rIns="91425" bIns="45700" anchor="t" anchorCtr="0">
            <a:spAutoFit/>
          </a:bodyPr>
          <a:lstStyle/>
          <a:p>
            <a:pPr algn="ctr">
              <a:lnSpc>
                <a:spcPct val="110000"/>
              </a:lnSpc>
              <a:buSzPts val="1400"/>
            </a:pPr>
            <a:r>
              <a:rPr lang="en-GB" sz="800" dirty="0"/>
              <a:t>KI-</a:t>
            </a:r>
            <a:r>
              <a:rPr lang="en-GB" sz="800" dirty="0" err="1"/>
              <a:t>Bild</a:t>
            </a:r>
            <a:r>
              <a:rPr lang="en-GB" sz="800" dirty="0"/>
              <a:t> </a:t>
            </a:r>
            <a:r>
              <a:rPr lang="en-GB" sz="800" dirty="0" err="1"/>
              <a:t>erstellt</a:t>
            </a:r>
            <a:r>
              <a:rPr lang="en-GB" sz="800" dirty="0"/>
              <a:t> </a:t>
            </a:r>
            <a:r>
              <a:rPr lang="en-GB" sz="800" dirty="0" err="1"/>
              <a:t>mit</a:t>
            </a:r>
            <a:r>
              <a:rPr lang="en-GB" sz="800" dirty="0"/>
              <a:t> </a:t>
            </a:r>
            <a:r>
              <a:rPr lang="en-GB" sz="800" dirty="0" err="1"/>
              <a:t>Gamma.app</a:t>
            </a:r>
            <a:endParaRPr lang="en-GB" sz="800" dirty="0"/>
          </a:p>
        </p:txBody>
      </p:sp>
      <p:pic>
        <p:nvPicPr>
          <p:cNvPr id="22" name="Google Shape;379;p18" descr="preencoded.png"/>
          <p:cNvPicPr preferRelativeResize="0"/>
          <p:nvPr/>
        </p:nvPicPr>
        <p:blipFill rotWithShape="1">
          <a:blip r:embed="rId3">
            <a:alphaModFix/>
          </a:blip>
          <a:srcRect/>
          <a:stretch/>
        </p:blipFill>
        <p:spPr>
          <a:xfrm>
            <a:off x="968502" y="1647919"/>
            <a:ext cx="3001857" cy="4502785"/>
          </a:xfrm>
          <a:prstGeom prst="rect">
            <a:avLst/>
          </a:prstGeom>
          <a:noFill/>
          <a:ln>
            <a:noFill/>
          </a:ln>
        </p:spPr>
      </p:pic>
      <p:grpSp>
        <p:nvGrpSpPr>
          <p:cNvPr id="23" name="Google Shape;381;p18"/>
          <p:cNvGrpSpPr/>
          <p:nvPr/>
        </p:nvGrpSpPr>
        <p:grpSpPr>
          <a:xfrm>
            <a:off x="4061229" y="1647919"/>
            <a:ext cx="7292572" cy="4498741"/>
            <a:chOff x="793790" y="2709686"/>
            <a:chExt cx="7556540" cy="4498741"/>
          </a:xfrm>
        </p:grpSpPr>
        <p:sp>
          <p:nvSpPr>
            <p:cNvPr id="25" name="Google Shape;382;p18"/>
            <p:cNvSpPr/>
            <p:nvPr/>
          </p:nvSpPr>
          <p:spPr>
            <a:xfrm>
              <a:off x="793790" y="2709686"/>
              <a:ext cx="3664863" cy="2941078"/>
            </a:xfrm>
            <a:prstGeom prst="roundRect">
              <a:avLst>
                <a:gd name="adj" fmla="val 3445"/>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83;p18"/>
            <p:cNvSpPr/>
            <p:nvPr/>
          </p:nvSpPr>
          <p:spPr>
            <a:xfrm>
              <a:off x="1028225" y="2971405"/>
              <a:ext cx="3430500" cy="7086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200"/>
                <a:buFont typeface="Arial"/>
                <a:buNone/>
              </a:pPr>
              <a:r>
                <a:rPr lang="en-GB" sz="2200" b="1" i="0" u="none" strike="noStrike" cap="none" dirty="0" err="1" smtClean="0"/>
                <a:t>Rechnerische</a:t>
              </a:r>
              <a:r>
                <a:rPr lang="en-GB" sz="2200" b="1" i="0" u="none" strike="noStrike" cap="none" dirty="0" smtClean="0"/>
                <a:t> </a:t>
              </a:r>
              <a:r>
                <a:rPr lang="en-GB" sz="2200" b="1" i="0" u="none" strike="noStrike" cap="none" dirty="0" err="1" smtClean="0"/>
                <a:t>Grundlagen</a:t>
              </a:r>
              <a:endParaRPr sz="2200" b="1" i="0" u="none" strike="noStrike" cap="none" dirty="0"/>
            </a:p>
          </p:txBody>
        </p:sp>
        <p:sp>
          <p:nvSpPr>
            <p:cNvPr id="32" name="Google Shape;384;p18"/>
            <p:cNvSpPr/>
            <p:nvPr/>
          </p:nvSpPr>
          <p:spPr>
            <a:xfrm>
              <a:off x="1028225" y="3765896"/>
              <a:ext cx="3195900" cy="1629124"/>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t>Die Lernenden werden in grundlegende Rechenkonzepte eingeführt, die für das </a:t>
              </a:r>
              <a:r>
                <a:rPr lang="de-DE" sz="1750" dirty="0" smtClean="0"/>
                <a:t>Gast- und Beherbergungsgewerbe </a:t>
              </a:r>
              <a:r>
                <a:rPr lang="de-DE" sz="1750" dirty="0"/>
                <a:t>relevant sind.</a:t>
              </a:r>
              <a:endParaRPr sz="1750" b="0" i="0" u="none" strike="noStrike" cap="none" dirty="0">
                <a:ea typeface="Arial"/>
                <a:cs typeface="Arial"/>
                <a:sym typeface="Arial"/>
              </a:endParaRPr>
            </a:p>
          </p:txBody>
        </p:sp>
        <p:sp>
          <p:nvSpPr>
            <p:cNvPr id="33" name="Google Shape;385;p18"/>
            <p:cNvSpPr/>
            <p:nvPr/>
          </p:nvSpPr>
          <p:spPr>
            <a:xfrm>
              <a:off x="4685467" y="2709686"/>
              <a:ext cx="3664863" cy="2941078"/>
            </a:xfrm>
            <a:prstGeom prst="roundRect">
              <a:avLst>
                <a:gd name="adj" fmla="val 3445"/>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86;p18"/>
            <p:cNvSpPr/>
            <p:nvPr/>
          </p:nvSpPr>
          <p:spPr>
            <a:xfrm>
              <a:off x="4919909" y="2971405"/>
              <a:ext cx="3195900" cy="354300"/>
            </a:xfrm>
            <a:prstGeom prst="rect">
              <a:avLst/>
            </a:prstGeom>
            <a:noFill/>
            <a:ln>
              <a:noFill/>
            </a:ln>
          </p:spPr>
          <p:txBody>
            <a:bodyPr spcFirstLastPara="1" wrap="square" lIns="0" tIns="0" rIns="0" bIns="0" anchor="t" anchorCtr="0">
              <a:noAutofit/>
            </a:bodyPr>
            <a:lstStyle/>
            <a:p>
              <a:pPr lvl="0">
                <a:lnSpc>
                  <a:spcPct val="110000"/>
                </a:lnSpc>
                <a:buSzPts val="2200"/>
              </a:pPr>
              <a:r>
                <a:rPr lang="en-GB" sz="2200" b="1" dirty="0" err="1"/>
                <a:t>Praktische</a:t>
              </a:r>
              <a:r>
                <a:rPr lang="en-GB" sz="2200" b="1" dirty="0"/>
                <a:t> </a:t>
              </a:r>
              <a:r>
                <a:rPr lang="en-GB" sz="2200" b="1" dirty="0" err="1"/>
                <a:t>Anwendungen</a:t>
              </a:r>
              <a:endParaRPr sz="2200" b="1" i="0" u="none" strike="noStrike" cap="none" dirty="0"/>
            </a:p>
          </p:txBody>
        </p:sp>
        <p:sp>
          <p:nvSpPr>
            <p:cNvPr id="35" name="Google Shape;387;p18"/>
            <p:cNvSpPr/>
            <p:nvPr/>
          </p:nvSpPr>
          <p:spPr>
            <a:xfrm>
              <a:off x="4798116" y="3737347"/>
              <a:ext cx="3195900" cy="1088700"/>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t>Sie erhalten praktische Einblicke in die Erstellung von Dienstplänen, Sitzordnungen und Speiseplänen.</a:t>
              </a:r>
              <a:endParaRPr sz="1750" b="0" i="0" u="none" strike="noStrike" cap="none" dirty="0">
                <a:ea typeface="Arial"/>
                <a:cs typeface="Arial"/>
                <a:sym typeface="Arial"/>
              </a:endParaRPr>
            </a:p>
          </p:txBody>
        </p:sp>
        <p:sp>
          <p:nvSpPr>
            <p:cNvPr id="41" name="Google Shape;388;p18"/>
            <p:cNvSpPr/>
            <p:nvPr/>
          </p:nvSpPr>
          <p:spPr>
            <a:xfrm>
              <a:off x="793790" y="5786884"/>
              <a:ext cx="7556421" cy="1421543"/>
            </a:xfrm>
            <a:prstGeom prst="roundRect">
              <a:avLst>
                <a:gd name="adj" fmla="val 5654"/>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389;p18"/>
            <p:cNvSpPr/>
            <p:nvPr/>
          </p:nvSpPr>
          <p:spPr>
            <a:xfrm>
              <a:off x="999942" y="5881567"/>
              <a:ext cx="3891600" cy="354300"/>
            </a:xfrm>
            <a:prstGeom prst="rect">
              <a:avLst/>
            </a:prstGeom>
            <a:noFill/>
            <a:ln>
              <a:noFill/>
            </a:ln>
          </p:spPr>
          <p:txBody>
            <a:bodyPr spcFirstLastPara="1" wrap="square" lIns="0" tIns="0" rIns="0" bIns="0" anchor="t" anchorCtr="0">
              <a:noAutofit/>
            </a:bodyPr>
            <a:lstStyle/>
            <a:p>
              <a:pPr lvl="0">
                <a:lnSpc>
                  <a:spcPct val="110000"/>
                </a:lnSpc>
                <a:buSzPts val="2200"/>
              </a:pPr>
              <a:r>
                <a:rPr lang="en-GB" sz="2200" b="1" dirty="0" err="1"/>
                <a:t>Ressourcenmanagement</a:t>
              </a:r>
              <a:endParaRPr sz="2200" b="1" i="0" u="none" strike="noStrike" cap="none" dirty="0"/>
            </a:p>
          </p:txBody>
        </p:sp>
        <p:sp>
          <p:nvSpPr>
            <p:cNvPr id="43" name="Google Shape;390;p18"/>
            <p:cNvSpPr/>
            <p:nvPr/>
          </p:nvSpPr>
          <p:spPr>
            <a:xfrm>
              <a:off x="999940" y="6371987"/>
              <a:ext cx="7087553" cy="725805"/>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t>Die Lernenden erkunden nachhaltige und ressourcenschonende Praktiken für den Strom- und Wasserverbrauch</a:t>
              </a:r>
              <a:r>
                <a:rPr lang="en-GB" sz="1750" b="0" i="0" u="none" strike="noStrike" cap="none" dirty="0" smtClean="0">
                  <a:ea typeface="Arial"/>
                  <a:cs typeface="Arial"/>
                  <a:sym typeface="Arial"/>
                </a:rPr>
                <a:t>.</a:t>
              </a:r>
              <a:endParaRPr sz="1750" b="0" i="0" u="none" strike="noStrike" cap="none" dirty="0">
                <a:ea typeface="Arial"/>
                <a:cs typeface="Arial"/>
                <a:sym typeface="Arial"/>
              </a:endParaRPr>
            </a:p>
          </p:txBody>
        </p:sp>
      </p:grpSp>
    </p:spTree>
    <p:extLst>
      <p:ext uri="{BB962C8B-B14F-4D97-AF65-F5344CB8AC3E}">
        <p14:creationId xmlns:p14="http://schemas.microsoft.com/office/powerpoint/2010/main" val="1352977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0614"/>
            <a:ext cx="8256166" cy="1325563"/>
          </a:xfrm>
        </p:spPr>
        <p:txBody>
          <a:bodyPr>
            <a:normAutofit/>
          </a:bodyPr>
          <a:lstStyle/>
          <a:p>
            <a:pPr algn="l"/>
            <a:r>
              <a:rPr lang="de-DE" dirty="0" smtClean="0"/>
              <a:t>Schlussfolgerung</a:t>
            </a:r>
            <a:endParaRPr lang="de-DE" dirty="0"/>
          </a:p>
        </p:txBody>
      </p:sp>
      <p:sp>
        <p:nvSpPr>
          <p:cNvPr id="4" name="Datumsplatzhalter 3"/>
          <p:cNvSpPr>
            <a:spLocks noGrp="1"/>
          </p:cNvSpPr>
          <p:nvPr>
            <p:ph type="dt" sz="half" idx="10"/>
          </p:nvPr>
        </p:nvSpPr>
        <p:spPr/>
        <p:txBody>
          <a:bodyPr/>
          <a:lstStyle/>
          <a:p>
            <a:r>
              <a:rPr lang="de" smtClean="0"/>
              <a:t>2023-1-IS01-KA220-VET-000158090</a:t>
            </a:r>
            <a:endParaRPr lang="en-GB" dirty="0"/>
          </a:p>
        </p:txBody>
      </p:sp>
      <p:sp>
        <p:nvSpPr>
          <p:cNvPr id="6" name="Foliennummernplatzhalter 5"/>
          <p:cNvSpPr>
            <a:spLocks noGrp="1"/>
          </p:cNvSpPr>
          <p:nvPr>
            <p:ph type="sldNum" sz="quarter" idx="12"/>
          </p:nvPr>
        </p:nvSpPr>
        <p:spPr/>
        <p:txBody>
          <a:bodyPr/>
          <a:lstStyle/>
          <a:p>
            <a:fld id="{14CA0E62-3D20-408B-AC03-5D77D4E4AF73}" type="slidenum">
              <a:rPr lang="en-GB" smtClean="0"/>
              <a:t>14</a:t>
            </a:fld>
            <a:endParaRPr lang="en-GB" dirty="0"/>
          </a:p>
        </p:txBody>
      </p:sp>
      <p:sp>
        <p:nvSpPr>
          <p:cNvPr id="8" name="Rechteck 7"/>
          <p:cNvSpPr/>
          <p:nvPr/>
        </p:nvSpPr>
        <p:spPr>
          <a:xfrm>
            <a:off x="370377" y="2418201"/>
            <a:ext cx="11722769" cy="830997"/>
          </a:xfrm>
          <a:prstGeom prst="rect">
            <a:avLst/>
          </a:prstGeom>
        </p:spPr>
        <p:txBody>
          <a:bodyPr wrap="square">
            <a:spAutoFit/>
          </a:bodyPr>
          <a:lstStyle/>
          <a:p>
            <a:endParaRPr lang="en-US" sz="2400" dirty="0"/>
          </a:p>
          <a:p>
            <a:endParaRPr lang="en-GB" sz="2400" dirty="0"/>
          </a:p>
        </p:txBody>
      </p:sp>
      <p:sp>
        <p:nvSpPr>
          <p:cNvPr id="9"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sp>
        <p:nvSpPr>
          <p:cNvPr id="20" name="Textplatzhalter 1"/>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smtClean="0"/>
              <a:t>Q&amp;A</a:t>
            </a:r>
            <a:endParaRPr lang="en-GB" dirty="0"/>
          </a:p>
        </p:txBody>
      </p:sp>
    </p:spTree>
    <p:extLst>
      <p:ext uri="{BB962C8B-B14F-4D97-AF65-F5344CB8AC3E}">
        <p14:creationId xmlns:p14="http://schemas.microsoft.com/office/powerpoint/2010/main" val="651457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0614"/>
            <a:ext cx="8256166" cy="1325563"/>
          </a:xfrm>
        </p:spPr>
        <p:txBody>
          <a:bodyPr>
            <a:normAutofit/>
          </a:bodyPr>
          <a:lstStyle/>
          <a:p>
            <a:pPr algn="l"/>
            <a:r>
              <a:rPr lang="de-DE" dirty="0" smtClean="0"/>
              <a:t>Kaffeepause!</a:t>
            </a:r>
            <a:endParaRPr lang="de-DE" dirty="0"/>
          </a:p>
        </p:txBody>
      </p:sp>
      <p:sp>
        <p:nvSpPr>
          <p:cNvPr id="4" name="Datumsplatzhalter 3"/>
          <p:cNvSpPr>
            <a:spLocks noGrp="1"/>
          </p:cNvSpPr>
          <p:nvPr>
            <p:ph type="dt" sz="half" idx="10"/>
          </p:nvPr>
        </p:nvSpPr>
        <p:spPr/>
        <p:txBody>
          <a:bodyPr/>
          <a:lstStyle/>
          <a:p>
            <a:r>
              <a:rPr lang="de" smtClean="0"/>
              <a:t>2023-1-IS01-KA220-VET-000158090</a:t>
            </a:r>
            <a:endParaRPr lang="en-GB" dirty="0"/>
          </a:p>
        </p:txBody>
      </p:sp>
      <p:sp>
        <p:nvSpPr>
          <p:cNvPr id="6" name="Foliennummernplatzhalter 5"/>
          <p:cNvSpPr>
            <a:spLocks noGrp="1"/>
          </p:cNvSpPr>
          <p:nvPr>
            <p:ph type="sldNum" sz="quarter" idx="12"/>
          </p:nvPr>
        </p:nvSpPr>
        <p:spPr/>
        <p:txBody>
          <a:bodyPr/>
          <a:lstStyle/>
          <a:p>
            <a:fld id="{14CA0E62-3D20-408B-AC03-5D77D4E4AF73}" type="slidenum">
              <a:rPr lang="en-GB" smtClean="0"/>
              <a:t>15</a:t>
            </a:fld>
            <a:endParaRPr lang="en-GB" dirty="0"/>
          </a:p>
        </p:txBody>
      </p:sp>
      <p:sp>
        <p:nvSpPr>
          <p:cNvPr id="8" name="Rechteck 7"/>
          <p:cNvSpPr/>
          <p:nvPr/>
        </p:nvSpPr>
        <p:spPr>
          <a:xfrm>
            <a:off x="370377" y="2418201"/>
            <a:ext cx="11722769" cy="830997"/>
          </a:xfrm>
          <a:prstGeom prst="rect">
            <a:avLst/>
          </a:prstGeom>
        </p:spPr>
        <p:txBody>
          <a:bodyPr wrap="square">
            <a:spAutoFit/>
          </a:bodyPr>
          <a:lstStyle/>
          <a:p>
            <a:endParaRPr lang="en-US" sz="2400" dirty="0"/>
          </a:p>
          <a:p>
            <a:endParaRPr lang="en-GB" sz="2400" dirty="0"/>
          </a:p>
        </p:txBody>
      </p:sp>
      <p:sp>
        <p:nvSpPr>
          <p:cNvPr id="9"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sp>
        <p:nvSpPr>
          <p:cNvPr id="10" name="Google Shape;445;p22"/>
          <p:cNvSpPr/>
          <p:nvPr/>
        </p:nvSpPr>
        <p:spPr>
          <a:xfrm>
            <a:off x="1140101" y="4929702"/>
            <a:ext cx="9838768" cy="757056"/>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t>Genießen Sie Ihre </a:t>
            </a:r>
            <a:r>
              <a:rPr lang="de-DE" sz="1750" dirty="0" smtClean="0"/>
              <a:t>Kaffeepausen!</a:t>
            </a:r>
          </a:p>
          <a:p>
            <a:pPr lvl="0">
              <a:lnSpc>
                <a:spcPct val="110000"/>
              </a:lnSpc>
              <a:buSzPts val="1750"/>
            </a:pPr>
            <a:r>
              <a:rPr lang="de-DE" sz="1750" dirty="0" smtClean="0"/>
              <a:t>Nutzen </a:t>
            </a:r>
            <a:r>
              <a:rPr lang="de-DE" sz="1750" dirty="0"/>
              <a:t>Sie diese Zeit, um sich zu erfrischen und </a:t>
            </a:r>
            <a:r>
              <a:rPr lang="de-DE" sz="1750" dirty="0" smtClean="0"/>
              <a:t>sich mit </a:t>
            </a:r>
            <a:r>
              <a:rPr lang="de-DE" sz="1750" dirty="0"/>
              <a:t>anderen Teilnehmenden zu vernetzen</a:t>
            </a:r>
            <a:r>
              <a:rPr lang="en-GB" sz="1750" b="0" i="0" u="none" strike="noStrike" cap="none" dirty="0" smtClean="0">
                <a:ea typeface="Arial"/>
                <a:cs typeface="Arial"/>
                <a:sym typeface="Arial"/>
              </a:rPr>
              <a:t>.</a:t>
            </a:r>
            <a:endParaRPr sz="1750" b="0" i="0" u="none" strike="noStrike" cap="none" dirty="0">
              <a:ea typeface="Arial"/>
              <a:cs typeface="Arial"/>
              <a:sym typeface="Arial"/>
            </a:endParaRPr>
          </a:p>
        </p:txBody>
      </p:sp>
      <p:pic>
        <p:nvPicPr>
          <p:cNvPr id="11" name="Google Shape;446;p22"/>
          <p:cNvPicPr preferRelativeResize="0"/>
          <p:nvPr/>
        </p:nvPicPr>
        <p:blipFill rotWithShape="1">
          <a:blip r:embed="rId3">
            <a:alphaModFix/>
          </a:blip>
          <a:srcRect/>
          <a:stretch/>
        </p:blipFill>
        <p:spPr>
          <a:xfrm>
            <a:off x="936055" y="1921937"/>
            <a:ext cx="10246861" cy="2992797"/>
          </a:xfrm>
          <a:prstGeom prst="rect">
            <a:avLst/>
          </a:prstGeom>
          <a:noFill/>
          <a:ln>
            <a:noFill/>
          </a:ln>
        </p:spPr>
      </p:pic>
      <p:sp>
        <p:nvSpPr>
          <p:cNvPr id="12" name="Google Shape;357;p17"/>
          <p:cNvSpPr txBox="1"/>
          <p:nvPr/>
        </p:nvSpPr>
        <p:spPr>
          <a:xfrm>
            <a:off x="8894831" y="1814235"/>
            <a:ext cx="2743200" cy="227714"/>
          </a:xfrm>
          <a:prstGeom prst="rect">
            <a:avLst/>
          </a:prstGeom>
          <a:noFill/>
          <a:ln>
            <a:noFill/>
          </a:ln>
        </p:spPr>
        <p:txBody>
          <a:bodyPr spcFirstLastPara="1" wrap="square" lIns="91425" tIns="45700" rIns="91425" bIns="45700" anchor="t" anchorCtr="0">
            <a:spAutoFit/>
          </a:bodyPr>
          <a:lstStyle/>
          <a:p>
            <a:pPr algn="ctr">
              <a:lnSpc>
                <a:spcPct val="110000"/>
              </a:lnSpc>
              <a:buSzPts val="1400"/>
            </a:pPr>
            <a:r>
              <a:rPr lang="en-GB" sz="800" dirty="0" smtClean="0"/>
              <a:t>KI-</a:t>
            </a:r>
            <a:r>
              <a:rPr lang="en-GB" sz="800" dirty="0" err="1" smtClean="0"/>
              <a:t>Bilder</a:t>
            </a:r>
            <a:r>
              <a:rPr lang="en-GB" sz="800" dirty="0" smtClean="0"/>
              <a:t> </a:t>
            </a:r>
            <a:r>
              <a:rPr lang="en-GB" sz="800" dirty="0" err="1"/>
              <a:t>erstellt</a:t>
            </a:r>
            <a:r>
              <a:rPr lang="en-GB" sz="800" dirty="0"/>
              <a:t> </a:t>
            </a:r>
            <a:r>
              <a:rPr lang="en-GB" sz="800" dirty="0" err="1"/>
              <a:t>mit</a:t>
            </a:r>
            <a:r>
              <a:rPr lang="en-GB" sz="800" dirty="0"/>
              <a:t> </a:t>
            </a:r>
            <a:r>
              <a:rPr lang="en-GB" sz="800" dirty="0" err="1"/>
              <a:t>Gamma.app</a:t>
            </a:r>
            <a:endParaRPr lang="en-GB" sz="800" dirty="0"/>
          </a:p>
        </p:txBody>
      </p:sp>
    </p:spTree>
    <p:extLst>
      <p:ext uri="{BB962C8B-B14F-4D97-AF65-F5344CB8AC3E}">
        <p14:creationId xmlns:p14="http://schemas.microsoft.com/office/powerpoint/2010/main" val="632586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lstStyle/>
          <a:p>
            <a:r>
              <a:rPr lang="de" dirty="0"/>
              <a:t>Der Inhalt wurde von </a:t>
            </a:r>
            <a:r>
              <a:rPr lang="de-AT" dirty="0"/>
              <a:t>MSS – </a:t>
            </a:r>
            <a:r>
              <a:rPr lang="de-AT" dirty="0" err="1"/>
              <a:t>Miðstöð</a:t>
            </a:r>
            <a:r>
              <a:rPr lang="de-AT" dirty="0"/>
              <a:t> </a:t>
            </a:r>
            <a:r>
              <a:rPr lang="de-AT" dirty="0" err="1"/>
              <a:t>símenntunar</a:t>
            </a:r>
            <a:r>
              <a:rPr lang="de-AT" dirty="0"/>
              <a:t> á </a:t>
            </a:r>
            <a:r>
              <a:rPr lang="de-AT" dirty="0" err="1"/>
              <a:t>Suðurnesjum</a:t>
            </a:r>
            <a:r>
              <a:rPr lang="de-AT" dirty="0"/>
              <a:t> (www.mss.is) </a:t>
            </a:r>
            <a:r>
              <a:rPr lang="de" dirty="0"/>
              <a:t>entwickelt.</a:t>
            </a:r>
            <a:endParaRPr lang="en-GB" dirty="0"/>
          </a:p>
        </p:txBody>
      </p:sp>
      <p:sp>
        <p:nvSpPr>
          <p:cNvPr id="5" name="Rechteck 4"/>
          <p:cNvSpPr/>
          <p:nvPr/>
        </p:nvSpPr>
        <p:spPr>
          <a:xfrm>
            <a:off x="1487748" y="2121198"/>
            <a:ext cx="8815170" cy="1754326"/>
          </a:xfrm>
          <a:prstGeom prst="rect">
            <a:avLst/>
          </a:prstGeom>
          <a:noFill/>
        </p:spPr>
        <p:txBody>
          <a:bodyPr wrap="none" lIns="91440" tIns="45720" rIns="91440" bIns="45720">
            <a:spAutoFit/>
          </a:bodyPr>
          <a:lstStyle/>
          <a:p>
            <a:pPr algn="ctr"/>
            <a:r>
              <a:rPr lang="de" sz="5400" b="1" cap="none" spc="0" dirty="0" smtClean="0">
                <a:ln w="6600">
                  <a:solidFill>
                    <a:schemeClr val="accent2"/>
                  </a:solidFill>
                  <a:prstDash val="solid"/>
                </a:ln>
                <a:solidFill>
                  <a:srgbClr val="FFFFFF"/>
                </a:solidFill>
                <a:effectLst>
                  <a:outerShdw dist="38100" dir="2700000" algn="tl" rotWithShape="0">
                    <a:schemeClr val="accent2"/>
                  </a:outerShdw>
                </a:effectLst>
              </a:rPr>
              <a:t>DANKE </a:t>
            </a:r>
            <a:r>
              <a:rPr lang="de" sz="5400" b="1" dirty="0" smtClean="0">
                <a:ln w="6600">
                  <a:solidFill>
                    <a:schemeClr val="accent2"/>
                  </a:solidFill>
                  <a:prstDash val="solid"/>
                </a:ln>
                <a:solidFill>
                  <a:srgbClr val="FFFFFF"/>
                </a:solidFill>
                <a:effectLst>
                  <a:outerShdw dist="38100" dir="2700000" algn="tl" rotWithShape="0">
                    <a:schemeClr val="accent2"/>
                  </a:outerShdw>
                </a:effectLst>
              </a:rPr>
              <a:t>FÜR</a:t>
            </a:r>
          </a:p>
          <a:p>
            <a:pPr algn="ctr"/>
            <a:r>
              <a:rPr lang="de" sz="5400" b="1" dirty="0" smtClean="0">
                <a:ln w="6600">
                  <a:solidFill>
                    <a:schemeClr val="accent2"/>
                  </a:solidFill>
                  <a:prstDash val="solid"/>
                </a:ln>
                <a:solidFill>
                  <a:srgbClr val="FFFFFF"/>
                </a:solidFill>
                <a:effectLst>
                  <a:outerShdw dist="38100" dir="2700000" algn="tl" rotWithShape="0">
                    <a:schemeClr val="accent2"/>
                  </a:outerShdw>
                </a:effectLst>
              </a:rPr>
              <a:t>IHRE AUFMERKSAMKEIT!</a:t>
            </a:r>
            <a:endParaRPr lang="de-DE"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Datumsplatzhalter 5"/>
          <p:cNvSpPr>
            <a:spLocks noGrp="1"/>
          </p:cNvSpPr>
          <p:nvPr>
            <p:ph type="dt" sz="half" idx="10"/>
          </p:nvPr>
        </p:nvSpPr>
        <p:spPr/>
        <p:txBody>
          <a:bodyPr/>
          <a:lstStyle/>
          <a:p>
            <a:r>
              <a:rPr lang="de" smtClean="0"/>
              <a:t>2023-1-IS01-KA220-VET-000158090</a:t>
            </a:r>
            <a:endParaRPr lang="en-GB"/>
          </a:p>
        </p:txBody>
      </p:sp>
      <p:sp>
        <p:nvSpPr>
          <p:cNvPr id="8" name="Foliennummernplatzhalter 7"/>
          <p:cNvSpPr>
            <a:spLocks noGrp="1"/>
          </p:cNvSpPr>
          <p:nvPr>
            <p:ph type="sldNum" sz="quarter" idx="12"/>
          </p:nvPr>
        </p:nvSpPr>
        <p:spPr/>
        <p:txBody>
          <a:bodyPr/>
          <a:lstStyle/>
          <a:p>
            <a:fld id="{14CA0E62-3D20-408B-AC03-5D77D4E4AF73}" type="slidenum">
              <a:rPr lang="en-GB" smtClean="0"/>
              <a:t>16</a:t>
            </a:fld>
            <a:endParaRPr lang="en-GB"/>
          </a:p>
        </p:txBody>
      </p:sp>
      <p:sp>
        <p:nvSpPr>
          <p:cNvPr id="9" name="Rechteck 8"/>
          <p:cNvSpPr/>
          <p:nvPr/>
        </p:nvSpPr>
        <p:spPr>
          <a:xfrm>
            <a:off x="506761" y="933232"/>
            <a:ext cx="5017720" cy="553998"/>
          </a:xfrm>
          <a:prstGeom prst="rect">
            <a:avLst/>
          </a:prstGeom>
          <a:noFill/>
        </p:spPr>
        <p:txBody>
          <a:bodyPr wrap="none" lIns="91440" tIns="45720" rIns="91440" bIns="4572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 sz="3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https://jobreadyproject.eu/</a:t>
            </a:r>
            <a:r>
              <a:rPr lang="de" sz="3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
            </a:r>
            <a:endParaRPr lang="de-DE" sz="3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0"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pic>
        <p:nvPicPr>
          <p:cNvPr id="11" name="Google Shape;458;p23" descr="Miðstöð símenntunar á Suðurnesjum | Fjölmennt - Símenntunar og ..."/>
          <p:cNvPicPr preferRelativeResize="0"/>
          <p:nvPr/>
        </p:nvPicPr>
        <p:blipFill rotWithShape="1">
          <a:blip r:embed="rId3">
            <a:alphaModFix/>
          </a:blip>
          <a:srcRect/>
          <a:stretch/>
        </p:blipFill>
        <p:spPr>
          <a:xfrm>
            <a:off x="5291762" y="5296744"/>
            <a:ext cx="1595776" cy="1059606"/>
          </a:xfrm>
          <a:prstGeom prst="rect">
            <a:avLst/>
          </a:prstGeom>
          <a:noFill/>
          <a:ln>
            <a:noFill/>
          </a:ln>
        </p:spPr>
      </p:pic>
    </p:spTree>
    <p:extLst>
      <p:ext uri="{BB962C8B-B14F-4D97-AF65-F5344CB8AC3E}">
        <p14:creationId xmlns:p14="http://schemas.microsoft.com/office/powerpoint/2010/main" val="2628560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 dirty="0" smtClean="0"/>
              <a:t>Unterrichtsphilosophie</a:t>
            </a:r>
            <a:endParaRPr lang="en-GB" dirty="0"/>
          </a:p>
        </p:txBody>
      </p:sp>
      <p:sp>
        <p:nvSpPr>
          <p:cNvPr id="5" name="Datumsplatzhalter 4"/>
          <p:cNvSpPr>
            <a:spLocks noGrp="1"/>
          </p:cNvSpPr>
          <p:nvPr>
            <p:ph type="dt" sz="half" idx="10"/>
          </p:nvPr>
        </p:nvSpPr>
        <p:spPr/>
        <p:txBody>
          <a:bodyPr/>
          <a:lstStyle/>
          <a:p>
            <a:r>
              <a:rPr lang="de" dirty="0" smtClean="0"/>
              <a:t>2023-1-IS01-KA220-VET-000158090</a:t>
            </a:r>
            <a:endParaRPr lang="en-GB" dirty="0"/>
          </a:p>
        </p:txBody>
      </p:sp>
      <p:sp>
        <p:nvSpPr>
          <p:cNvPr id="7" name="Foliennummernplatzhalter 6"/>
          <p:cNvSpPr>
            <a:spLocks noGrp="1"/>
          </p:cNvSpPr>
          <p:nvPr>
            <p:ph type="sldNum" sz="quarter" idx="12"/>
          </p:nvPr>
        </p:nvSpPr>
        <p:spPr/>
        <p:txBody>
          <a:bodyPr/>
          <a:lstStyle/>
          <a:p>
            <a:fld id="{14CA0E62-3D20-408B-AC03-5D77D4E4AF73}" type="slidenum">
              <a:rPr lang="en-GB" smtClean="0"/>
              <a:t>2</a:t>
            </a:fld>
            <a:endParaRPr lang="en-GB"/>
          </a:p>
        </p:txBody>
      </p:sp>
      <p:sp>
        <p:nvSpPr>
          <p:cNvPr id="9"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pic>
        <p:nvPicPr>
          <p:cNvPr id="8" name="Google Shape;204;p9" descr="preencoded.png"/>
          <p:cNvPicPr preferRelativeResize="0"/>
          <p:nvPr/>
        </p:nvPicPr>
        <p:blipFill rotWithShape="1">
          <a:blip r:embed="rId3">
            <a:alphaModFix/>
          </a:blip>
          <a:srcRect/>
          <a:stretch/>
        </p:blipFill>
        <p:spPr>
          <a:xfrm>
            <a:off x="591827" y="1960809"/>
            <a:ext cx="3478012" cy="2130757"/>
          </a:xfrm>
          <a:prstGeom prst="rect">
            <a:avLst/>
          </a:prstGeom>
          <a:noFill/>
          <a:ln>
            <a:noFill/>
          </a:ln>
        </p:spPr>
      </p:pic>
      <p:pic>
        <p:nvPicPr>
          <p:cNvPr id="10" name="Google Shape;207;p9" descr="preencoded.png"/>
          <p:cNvPicPr preferRelativeResize="0"/>
          <p:nvPr/>
        </p:nvPicPr>
        <p:blipFill rotWithShape="1">
          <a:blip r:embed="rId4">
            <a:alphaModFix/>
          </a:blip>
          <a:srcRect/>
          <a:stretch/>
        </p:blipFill>
        <p:spPr>
          <a:xfrm>
            <a:off x="4356943" y="1960809"/>
            <a:ext cx="3478112" cy="2130857"/>
          </a:xfrm>
          <a:prstGeom prst="rect">
            <a:avLst/>
          </a:prstGeom>
          <a:noFill/>
          <a:ln>
            <a:noFill/>
          </a:ln>
        </p:spPr>
      </p:pic>
      <p:pic>
        <p:nvPicPr>
          <p:cNvPr id="11" name="Google Shape;210;p9" descr="preencoded.png"/>
          <p:cNvPicPr preferRelativeResize="0"/>
          <p:nvPr/>
        </p:nvPicPr>
        <p:blipFill rotWithShape="1">
          <a:blip r:embed="rId5">
            <a:alphaModFix/>
          </a:blip>
          <a:srcRect/>
          <a:stretch/>
        </p:blipFill>
        <p:spPr>
          <a:xfrm>
            <a:off x="8122160" y="1960809"/>
            <a:ext cx="3478012" cy="2130757"/>
          </a:xfrm>
          <a:prstGeom prst="rect">
            <a:avLst/>
          </a:prstGeom>
          <a:noFill/>
          <a:ln>
            <a:noFill/>
          </a:ln>
        </p:spPr>
      </p:pic>
      <p:sp>
        <p:nvSpPr>
          <p:cNvPr id="12" name="Google Shape;205;p9"/>
          <p:cNvSpPr/>
          <p:nvPr/>
        </p:nvSpPr>
        <p:spPr>
          <a:xfrm>
            <a:off x="673715" y="4287804"/>
            <a:ext cx="2393005" cy="296453"/>
          </a:xfrm>
          <a:prstGeom prst="rect">
            <a:avLst/>
          </a:prstGeom>
          <a:noFill/>
          <a:ln>
            <a:noFill/>
          </a:ln>
        </p:spPr>
        <p:txBody>
          <a:bodyPr spcFirstLastPara="1" wrap="square" lIns="0" tIns="0" rIns="0" bIns="0" anchor="t" anchorCtr="0">
            <a:noAutofit/>
          </a:bodyPr>
          <a:lstStyle/>
          <a:p>
            <a:pPr lvl="0">
              <a:lnSpc>
                <a:spcPct val="118750"/>
              </a:lnSpc>
              <a:buSzPts val="2000"/>
            </a:pPr>
            <a:r>
              <a:rPr lang="en-GB" sz="2000" b="1" dirty="0" err="1">
                <a:latin typeface="Poppins"/>
                <a:ea typeface="Poppins"/>
                <a:cs typeface="Poppins"/>
                <a:sym typeface="Poppins"/>
              </a:rPr>
              <a:t>Inklusives</a:t>
            </a:r>
            <a:r>
              <a:rPr lang="en-GB" sz="2000" b="1" dirty="0">
                <a:latin typeface="Poppins"/>
                <a:ea typeface="Poppins"/>
                <a:cs typeface="Poppins"/>
                <a:sym typeface="Poppins"/>
              </a:rPr>
              <a:t> </a:t>
            </a:r>
            <a:r>
              <a:rPr lang="en-GB" sz="2000" b="1" dirty="0" err="1">
                <a:latin typeface="Poppins"/>
                <a:ea typeface="Poppins"/>
                <a:cs typeface="Poppins"/>
                <a:sym typeface="Poppins"/>
              </a:rPr>
              <a:t>Lernen</a:t>
            </a:r>
            <a:endParaRPr b="1" dirty="0"/>
          </a:p>
        </p:txBody>
      </p:sp>
      <p:sp>
        <p:nvSpPr>
          <p:cNvPr id="13" name="Google Shape;206;p9"/>
          <p:cNvSpPr/>
          <p:nvPr/>
        </p:nvSpPr>
        <p:spPr>
          <a:xfrm>
            <a:off x="673715" y="4698117"/>
            <a:ext cx="3478012" cy="910877"/>
          </a:xfrm>
          <a:prstGeom prst="rect">
            <a:avLst/>
          </a:prstGeom>
          <a:noFill/>
          <a:ln>
            <a:noFill/>
          </a:ln>
        </p:spPr>
        <p:txBody>
          <a:bodyPr spcFirstLastPara="1" wrap="square" lIns="0" tIns="0" rIns="0" bIns="0" anchor="t" anchorCtr="0">
            <a:noAutofit/>
          </a:bodyPr>
          <a:lstStyle/>
          <a:p>
            <a:pPr lvl="0">
              <a:lnSpc>
                <a:spcPct val="110000"/>
              </a:lnSpc>
              <a:buSzPts val="1600"/>
            </a:pPr>
            <a:r>
              <a:rPr lang="de-DE" sz="1600" dirty="0">
                <a:latin typeface="Poppins"/>
                <a:ea typeface="Poppins"/>
                <a:cs typeface="Poppins"/>
                <a:sym typeface="Poppins"/>
              </a:rPr>
              <a:t>Schwerpunkt auf Inklusion, praktischem Engagement und Förderung des Vertrauens durch maßgeschneiderte Methoden</a:t>
            </a:r>
            <a:r>
              <a:rPr lang="en-GB" sz="1600" i="0" u="none" strike="noStrike" cap="none" dirty="0" smtClean="0">
                <a:latin typeface="Poppins"/>
                <a:ea typeface="Poppins"/>
                <a:cs typeface="Poppins"/>
                <a:sym typeface="Poppins"/>
              </a:rPr>
              <a:t>.</a:t>
            </a:r>
            <a:endParaRPr dirty="0"/>
          </a:p>
        </p:txBody>
      </p:sp>
      <p:sp>
        <p:nvSpPr>
          <p:cNvPr id="14" name="Google Shape;208;p9"/>
          <p:cNvSpPr/>
          <p:nvPr/>
        </p:nvSpPr>
        <p:spPr>
          <a:xfrm>
            <a:off x="4438841" y="4287912"/>
            <a:ext cx="3478200" cy="296400"/>
          </a:xfrm>
          <a:prstGeom prst="rect">
            <a:avLst/>
          </a:prstGeom>
          <a:noFill/>
          <a:ln>
            <a:noFill/>
          </a:ln>
        </p:spPr>
        <p:txBody>
          <a:bodyPr spcFirstLastPara="1" wrap="square" lIns="0" tIns="0" rIns="0" bIns="0" anchor="t" anchorCtr="0">
            <a:noAutofit/>
          </a:bodyPr>
          <a:lstStyle/>
          <a:p>
            <a:pPr lvl="0">
              <a:lnSpc>
                <a:spcPct val="118750"/>
              </a:lnSpc>
              <a:buSzPts val="2000"/>
            </a:pPr>
            <a:r>
              <a:rPr lang="en-GB" sz="2000" b="1" dirty="0">
                <a:latin typeface="Poppins SemiBold"/>
                <a:ea typeface="Poppins SemiBold"/>
                <a:cs typeface="Poppins SemiBold"/>
                <a:sym typeface="Poppins SemiBold"/>
              </a:rPr>
              <a:t>Real-World </a:t>
            </a:r>
            <a:r>
              <a:rPr lang="en-GB" sz="2000" b="1" dirty="0" err="1">
                <a:latin typeface="Poppins SemiBold"/>
                <a:ea typeface="Poppins SemiBold"/>
                <a:cs typeface="Poppins SemiBold"/>
                <a:sym typeface="Poppins SemiBold"/>
              </a:rPr>
              <a:t>Anwendung</a:t>
            </a:r>
            <a:endParaRPr dirty="0"/>
          </a:p>
        </p:txBody>
      </p:sp>
      <p:sp>
        <p:nvSpPr>
          <p:cNvPr id="15" name="Google Shape;209;p9"/>
          <p:cNvSpPr/>
          <p:nvPr/>
        </p:nvSpPr>
        <p:spPr>
          <a:xfrm>
            <a:off x="4438831" y="4698217"/>
            <a:ext cx="3478112" cy="607251"/>
          </a:xfrm>
          <a:prstGeom prst="rect">
            <a:avLst/>
          </a:prstGeom>
          <a:noFill/>
          <a:ln>
            <a:noFill/>
          </a:ln>
        </p:spPr>
        <p:txBody>
          <a:bodyPr spcFirstLastPara="1" wrap="square" lIns="0" tIns="0" rIns="0" bIns="0" anchor="t" anchorCtr="0">
            <a:noAutofit/>
          </a:bodyPr>
          <a:lstStyle/>
          <a:p>
            <a:pPr lvl="0">
              <a:lnSpc>
                <a:spcPct val="110000"/>
              </a:lnSpc>
              <a:buSzPts val="1600"/>
            </a:pPr>
            <a:r>
              <a:rPr lang="de-DE" sz="1600" dirty="0">
                <a:latin typeface="Poppins"/>
                <a:ea typeface="Poppins"/>
                <a:cs typeface="Poppins"/>
                <a:sym typeface="Poppins"/>
              </a:rPr>
              <a:t>Verbinden Sie das Lernen im Klassenzimmer </a:t>
            </a:r>
            <a:r>
              <a:rPr lang="de-DE" sz="1600" dirty="0" smtClean="0">
                <a:latin typeface="Poppins"/>
                <a:ea typeface="Poppins"/>
                <a:cs typeface="Poppins"/>
                <a:sym typeface="Poppins"/>
              </a:rPr>
              <a:t>mit </a:t>
            </a:r>
            <a:r>
              <a:rPr lang="de-DE" sz="1600" dirty="0">
                <a:latin typeface="Poppins"/>
                <a:ea typeface="Poppins"/>
                <a:cs typeface="Poppins"/>
                <a:sym typeface="Poppins"/>
              </a:rPr>
              <a:t>praktischen </a:t>
            </a:r>
            <a:r>
              <a:rPr lang="de-DE" sz="1600" dirty="0" smtClean="0">
                <a:latin typeface="Poppins"/>
                <a:ea typeface="Poppins"/>
                <a:cs typeface="Poppins"/>
                <a:sym typeface="Poppins"/>
              </a:rPr>
              <a:t>Anwendungen </a:t>
            </a:r>
            <a:r>
              <a:rPr lang="de-DE" sz="1600" dirty="0">
                <a:latin typeface="Poppins"/>
                <a:ea typeface="Poppins"/>
                <a:cs typeface="Poppins"/>
                <a:sym typeface="Poppins"/>
              </a:rPr>
              <a:t>im Gastgewerbe</a:t>
            </a:r>
            <a:r>
              <a:rPr lang="en-GB" sz="1600" i="0" u="none" strike="noStrike" cap="none" dirty="0" smtClean="0">
                <a:latin typeface="Poppins"/>
                <a:ea typeface="Poppins"/>
                <a:cs typeface="Poppins"/>
                <a:sym typeface="Poppins"/>
              </a:rPr>
              <a:t>.</a:t>
            </a:r>
            <a:endParaRPr dirty="0"/>
          </a:p>
        </p:txBody>
      </p:sp>
      <p:sp>
        <p:nvSpPr>
          <p:cNvPr id="16" name="Google Shape;211;p9"/>
          <p:cNvSpPr/>
          <p:nvPr/>
        </p:nvSpPr>
        <p:spPr>
          <a:xfrm>
            <a:off x="8234988" y="4219977"/>
            <a:ext cx="3658200" cy="326758"/>
          </a:xfrm>
          <a:prstGeom prst="rect">
            <a:avLst/>
          </a:prstGeom>
          <a:noFill/>
          <a:ln>
            <a:noFill/>
          </a:ln>
        </p:spPr>
        <p:txBody>
          <a:bodyPr spcFirstLastPara="1" wrap="square" lIns="0" tIns="0" rIns="0" bIns="0" anchor="t" anchorCtr="0">
            <a:noAutofit/>
          </a:bodyPr>
          <a:lstStyle/>
          <a:p>
            <a:pPr lvl="0">
              <a:lnSpc>
                <a:spcPct val="137500"/>
              </a:lnSpc>
              <a:buSzPts val="2000"/>
            </a:pPr>
            <a:r>
              <a:rPr lang="en-GB" sz="2000" b="1" dirty="0" err="1">
                <a:latin typeface="Poppins SemiBold"/>
                <a:ea typeface="Poppins SemiBold"/>
                <a:cs typeface="Poppins SemiBold"/>
              </a:rPr>
              <a:t>Vielfältige</a:t>
            </a:r>
            <a:r>
              <a:rPr lang="en-GB" sz="2000" b="1" dirty="0">
                <a:latin typeface="Poppins SemiBold"/>
                <a:ea typeface="Poppins SemiBold"/>
                <a:cs typeface="Poppins SemiBold"/>
              </a:rPr>
              <a:t> </a:t>
            </a:r>
            <a:r>
              <a:rPr lang="en-GB" sz="2000" b="1" dirty="0" err="1">
                <a:latin typeface="Poppins SemiBold"/>
                <a:ea typeface="Poppins SemiBold"/>
                <a:cs typeface="Poppins SemiBold"/>
              </a:rPr>
              <a:t>Lernstile</a:t>
            </a:r>
            <a:endParaRPr sz="2000" b="1" dirty="0">
              <a:latin typeface="Poppins SemiBold"/>
              <a:ea typeface="Poppins SemiBold"/>
              <a:cs typeface="Poppins SemiBold"/>
            </a:endParaRPr>
          </a:p>
        </p:txBody>
      </p:sp>
      <p:sp>
        <p:nvSpPr>
          <p:cNvPr id="17" name="Google Shape;212;p9"/>
          <p:cNvSpPr/>
          <p:nvPr/>
        </p:nvSpPr>
        <p:spPr>
          <a:xfrm>
            <a:off x="8204048" y="4698117"/>
            <a:ext cx="3478012" cy="910877"/>
          </a:xfrm>
          <a:prstGeom prst="rect">
            <a:avLst/>
          </a:prstGeom>
          <a:noFill/>
          <a:ln>
            <a:noFill/>
          </a:ln>
        </p:spPr>
        <p:txBody>
          <a:bodyPr spcFirstLastPara="1" wrap="square" lIns="0" tIns="0" rIns="0" bIns="0" anchor="t" anchorCtr="0">
            <a:noAutofit/>
          </a:bodyPr>
          <a:lstStyle/>
          <a:p>
            <a:pPr lvl="0">
              <a:lnSpc>
                <a:spcPct val="110000"/>
              </a:lnSpc>
              <a:buSzPts val="1600"/>
            </a:pPr>
            <a:r>
              <a:rPr lang="de-DE" sz="1600" dirty="0">
                <a:latin typeface="Poppins"/>
                <a:ea typeface="Poppins"/>
                <a:cs typeface="Poppins"/>
                <a:sym typeface="Poppins"/>
              </a:rPr>
              <a:t>Befähigung der Lernenden durch Berücksichtigung verschiedener Lernstile (visuell, praktisch, kooperativ).</a:t>
            </a:r>
            <a:endParaRPr dirty="0"/>
          </a:p>
        </p:txBody>
      </p:sp>
      <p:sp>
        <p:nvSpPr>
          <p:cNvPr id="19" name="Google Shape;197;p7"/>
          <p:cNvSpPr txBox="1"/>
          <p:nvPr/>
        </p:nvSpPr>
        <p:spPr>
          <a:xfrm>
            <a:off x="9803644" y="1752007"/>
            <a:ext cx="1851547" cy="227714"/>
          </a:xfrm>
          <a:prstGeom prst="rect">
            <a:avLst/>
          </a:prstGeom>
          <a:noFill/>
          <a:ln>
            <a:noFill/>
          </a:ln>
        </p:spPr>
        <p:txBody>
          <a:bodyPr spcFirstLastPara="1" wrap="square" lIns="91425" tIns="45700" rIns="91425" bIns="45700" anchor="t" anchorCtr="0">
            <a:spAutoFit/>
          </a:bodyPr>
          <a:lstStyle/>
          <a:p>
            <a:pPr>
              <a:lnSpc>
                <a:spcPct val="110000"/>
              </a:lnSpc>
              <a:buSzPts val="1400"/>
            </a:pPr>
            <a:r>
              <a:rPr lang="en-GB" sz="800" dirty="0" smtClean="0"/>
              <a:t>KI-</a:t>
            </a:r>
            <a:r>
              <a:rPr lang="en-GB" sz="800" dirty="0" err="1" smtClean="0"/>
              <a:t>Bilder</a:t>
            </a:r>
            <a:r>
              <a:rPr lang="en-GB" sz="800" dirty="0" smtClean="0"/>
              <a:t> </a:t>
            </a:r>
            <a:r>
              <a:rPr lang="en-GB" sz="800" dirty="0" err="1"/>
              <a:t>erstellt</a:t>
            </a:r>
            <a:r>
              <a:rPr lang="en-GB" sz="800" dirty="0"/>
              <a:t> </a:t>
            </a:r>
            <a:r>
              <a:rPr lang="en-GB" sz="800" dirty="0" err="1"/>
              <a:t>mit</a:t>
            </a:r>
            <a:r>
              <a:rPr lang="en-GB" sz="800" dirty="0"/>
              <a:t> </a:t>
            </a:r>
            <a:r>
              <a:rPr lang="en-GB" sz="800" dirty="0" err="1"/>
              <a:t>Gamma.app</a:t>
            </a:r>
            <a:endParaRPr lang="en-GB" sz="800" dirty="0"/>
          </a:p>
        </p:txBody>
      </p:sp>
    </p:spTree>
    <p:extLst>
      <p:ext uri="{BB962C8B-B14F-4D97-AF65-F5344CB8AC3E}">
        <p14:creationId xmlns:p14="http://schemas.microsoft.com/office/powerpoint/2010/main" val="2908688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 dirty="0" smtClean="0"/>
              <a:t>Lehrmethoden</a:t>
            </a:r>
            <a:endParaRPr lang="de-AT" dirty="0"/>
          </a:p>
        </p:txBody>
      </p:sp>
      <p:sp>
        <p:nvSpPr>
          <p:cNvPr id="4" name="Datumsplatzhalter 3"/>
          <p:cNvSpPr>
            <a:spLocks noGrp="1"/>
          </p:cNvSpPr>
          <p:nvPr>
            <p:ph type="dt" sz="half" idx="10"/>
          </p:nvPr>
        </p:nvSpPr>
        <p:spPr/>
        <p:txBody>
          <a:bodyPr/>
          <a:lstStyle/>
          <a:p>
            <a:r>
              <a:rPr lang="de" dirty="0" smtClean="0"/>
              <a:t>2023-1-IS01-KA220-VET-000158090</a:t>
            </a:r>
            <a:endParaRPr lang="en-GB" dirty="0"/>
          </a:p>
        </p:txBody>
      </p:sp>
      <p:sp>
        <p:nvSpPr>
          <p:cNvPr id="6" name="Foliennummernplatzhalter 5"/>
          <p:cNvSpPr>
            <a:spLocks noGrp="1"/>
          </p:cNvSpPr>
          <p:nvPr>
            <p:ph type="sldNum" sz="quarter" idx="12"/>
          </p:nvPr>
        </p:nvSpPr>
        <p:spPr/>
        <p:txBody>
          <a:bodyPr/>
          <a:lstStyle/>
          <a:p>
            <a:fld id="{14CA0E62-3D20-408B-AC03-5D77D4E4AF73}" type="slidenum">
              <a:rPr lang="en-GB" smtClean="0"/>
              <a:t>3</a:t>
            </a:fld>
            <a:endParaRPr lang="en-GB" dirty="0"/>
          </a:p>
        </p:txBody>
      </p:sp>
      <p:sp>
        <p:nvSpPr>
          <p:cNvPr id="9"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grpSp>
        <p:nvGrpSpPr>
          <p:cNvPr id="11" name="Google Shape;421;p20"/>
          <p:cNvGrpSpPr/>
          <p:nvPr/>
        </p:nvGrpSpPr>
        <p:grpSpPr>
          <a:xfrm>
            <a:off x="574158" y="1759393"/>
            <a:ext cx="11249248" cy="1721420"/>
            <a:chOff x="336127" y="1740467"/>
            <a:chExt cx="12968763" cy="1740347"/>
          </a:xfrm>
        </p:grpSpPr>
        <p:sp>
          <p:nvSpPr>
            <p:cNvPr id="12" name="Google Shape;422;p20"/>
            <p:cNvSpPr/>
            <p:nvPr/>
          </p:nvSpPr>
          <p:spPr>
            <a:xfrm>
              <a:off x="336127" y="1740478"/>
              <a:ext cx="2816185" cy="351949"/>
            </a:xfrm>
            <a:prstGeom prst="rect">
              <a:avLst/>
            </a:prstGeom>
            <a:noFill/>
            <a:ln>
              <a:noFill/>
            </a:ln>
          </p:spPr>
          <p:txBody>
            <a:bodyPr spcFirstLastPara="1" wrap="square" lIns="0" tIns="0" rIns="0" bIns="0" anchor="t" anchorCtr="0">
              <a:noAutofit/>
            </a:bodyPr>
            <a:lstStyle/>
            <a:p>
              <a:pPr lvl="0">
                <a:lnSpc>
                  <a:spcPct val="125000"/>
                </a:lnSpc>
                <a:buSzPts val="2200"/>
              </a:pPr>
              <a:r>
                <a:rPr lang="en-GB" sz="2200" b="1" dirty="0" err="1"/>
                <a:t>Aktives</a:t>
              </a:r>
              <a:r>
                <a:rPr lang="en-GB" sz="2200" b="1" dirty="0"/>
                <a:t> </a:t>
              </a:r>
              <a:r>
                <a:rPr lang="en-GB" sz="2200" b="1" dirty="0" err="1"/>
                <a:t>Lernen</a:t>
              </a:r>
              <a:endParaRPr sz="2200" b="1" i="0" u="none" strike="noStrike" cap="none" dirty="0"/>
            </a:p>
          </p:txBody>
        </p:sp>
        <p:sp>
          <p:nvSpPr>
            <p:cNvPr id="13" name="Google Shape;423;p20"/>
            <p:cNvSpPr/>
            <p:nvPr/>
          </p:nvSpPr>
          <p:spPr>
            <a:xfrm>
              <a:off x="336127" y="2211952"/>
              <a:ext cx="3928586" cy="1268862"/>
            </a:xfrm>
            <a:prstGeom prst="rect">
              <a:avLst/>
            </a:prstGeom>
            <a:noFill/>
            <a:ln>
              <a:noFill/>
            </a:ln>
          </p:spPr>
          <p:txBody>
            <a:bodyPr spcFirstLastPara="1" wrap="square" lIns="0" tIns="0" rIns="0" bIns="0" anchor="t" anchorCtr="0">
              <a:noAutofit/>
            </a:bodyPr>
            <a:lstStyle/>
            <a:p>
              <a:pPr lvl="0">
                <a:lnSpc>
                  <a:spcPct val="110000"/>
                </a:lnSpc>
                <a:buSzPts val="1850"/>
              </a:pPr>
              <a:r>
                <a:rPr lang="de-DE" sz="1600" dirty="0"/>
                <a:t>Anwendung interaktiver Methoden zur Einbindung der Teilnehmenden und Förderung praktischer Erfahrungen</a:t>
              </a:r>
              <a:r>
                <a:rPr lang="en-GB" sz="1600" b="0" i="0" u="none" strike="noStrike" cap="none" dirty="0" smtClean="0">
                  <a:latin typeface="Arial"/>
                  <a:ea typeface="Arial"/>
                  <a:cs typeface="Arial"/>
                  <a:sym typeface="Arial"/>
                </a:rPr>
                <a:t>.</a:t>
              </a:r>
              <a:endParaRPr sz="1600" b="0" i="0" u="none" strike="noStrike" cap="none" dirty="0">
                <a:latin typeface="Arial"/>
                <a:ea typeface="Arial"/>
                <a:cs typeface="Arial"/>
                <a:sym typeface="Arial"/>
              </a:endParaRPr>
            </a:p>
          </p:txBody>
        </p:sp>
        <p:sp>
          <p:nvSpPr>
            <p:cNvPr id="14" name="Google Shape;424;p20"/>
            <p:cNvSpPr/>
            <p:nvPr/>
          </p:nvSpPr>
          <p:spPr>
            <a:xfrm>
              <a:off x="4856210" y="1740467"/>
              <a:ext cx="3502800" cy="351900"/>
            </a:xfrm>
            <a:prstGeom prst="rect">
              <a:avLst/>
            </a:prstGeom>
            <a:noFill/>
            <a:ln>
              <a:noFill/>
            </a:ln>
          </p:spPr>
          <p:txBody>
            <a:bodyPr spcFirstLastPara="1" wrap="square" lIns="0" tIns="0" rIns="0" bIns="0" anchor="t" anchorCtr="0">
              <a:noAutofit/>
            </a:bodyPr>
            <a:lstStyle/>
            <a:p>
              <a:pPr lvl="0">
                <a:lnSpc>
                  <a:spcPct val="125000"/>
                </a:lnSpc>
                <a:buSzPts val="2200"/>
              </a:pPr>
              <a:r>
                <a:rPr lang="en-GB" sz="2200" b="1" dirty="0" err="1"/>
                <a:t>Kulturelle</a:t>
              </a:r>
              <a:r>
                <a:rPr lang="en-GB" sz="2200" b="1" dirty="0"/>
                <a:t> </a:t>
              </a:r>
              <a:r>
                <a:rPr lang="en-GB" sz="2200" b="1" dirty="0" err="1"/>
                <a:t>Sensibilität</a:t>
              </a:r>
              <a:endParaRPr sz="2200" b="1" i="0" u="none" strike="noStrike" cap="none" dirty="0"/>
            </a:p>
          </p:txBody>
        </p:sp>
        <p:sp>
          <p:nvSpPr>
            <p:cNvPr id="15" name="Google Shape;425;p20"/>
            <p:cNvSpPr/>
            <p:nvPr/>
          </p:nvSpPr>
          <p:spPr>
            <a:xfrm>
              <a:off x="4856216" y="2211952"/>
              <a:ext cx="3928586" cy="1268862"/>
            </a:xfrm>
            <a:prstGeom prst="rect">
              <a:avLst/>
            </a:prstGeom>
            <a:noFill/>
            <a:ln>
              <a:noFill/>
            </a:ln>
          </p:spPr>
          <p:txBody>
            <a:bodyPr spcFirstLastPara="1" wrap="square" lIns="0" tIns="0" rIns="0" bIns="0" anchor="t" anchorCtr="0">
              <a:noAutofit/>
            </a:bodyPr>
            <a:lstStyle/>
            <a:p>
              <a:pPr lvl="0">
                <a:lnSpc>
                  <a:spcPct val="110000"/>
                </a:lnSpc>
                <a:buSzPts val="1850"/>
              </a:pPr>
              <a:r>
                <a:rPr lang="de-DE" sz="1600" dirty="0"/>
                <a:t>Anpassung der Inhalte an unterschiedliche Hintergründe, um die Integration und den Respekt für alle Teilnehmenden zu gewährleisten.</a:t>
              </a:r>
              <a:endParaRPr sz="1600" b="0" i="0" u="none" strike="noStrike" cap="none" dirty="0">
                <a:latin typeface="Arial"/>
                <a:ea typeface="Arial"/>
                <a:cs typeface="Arial"/>
                <a:sym typeface="Arial"/>
              </a:endParaRPr>
            </a:p>
          </p:txBody>
        </p:sp>
        <p:sp>
          <p:nvSpPr>
            <p:cNvPr id="16" name="Google Shape;426;p20"/>
            <p:cNvSpPr/>
            <p:nvPr/>
          </p:nvSpPr>
          <p:spPr>
            <a:xfrm>
              <a:off x="9376304" y="1740478"/>
              <a:ext cx="2816185" cy="351949"/>
            </a:xfrm>
            <a:prstGeom prst="rect">
              <a:avLst/>
            </a:prstGeom>
            <a:noFill/>
            <a:ln>
              <a:noFill/>
            </a:ln>
          </p:spPr>
          <p:txBody>
            <a:bodyPr spcFirstLastPara="1" wrap="square" lIns="0" tIns="0" rIns="0" bIns="0" anchor="t" anchorCtr="0">
              <a:noAutofit/>
            </a:bodyPr>
            <a:lstStyle/>
            <a:p>
              <a:pPr lvl="0">
                <a:lnSpc>
                  <a:spcPct val="125000"/>
                </a:lnSpc>
                <a:buSzPts val="2200"/>
              </a:pPr>
              <a:r>
                <a:rPr lang="en-GB" sz="2200" b="1" dirty="0" err="1"/>
                <a:t>Anpassung</a:t>
              </a:r>
              <a:endParaRPr sz="2200" b="1" i="0" u="none" strike="noStrike" cap="none" dirty="0"/>
            </a:p>
          </p:txBody>
        </p:sp>
        <p:sp>
          <p:nvSpPr>
            <p:cNvPr id="17" name="Google Shape;427;p20"/>
            <p:cNvSpPr/>
            <p:nvPr/>
          </p:nvSpPr>
          <p:spPr>
            <a:xfrm>
              <a:off x="9376304" y="2211952"/>
              <a:ext cx="3928586" cy="1268862"/>
            </a:xfrm>
            <a:prstGeom prst="rect">
              <a:avLst/>
            </a:prstGeom>
            <a:noFill/>
            <a:ln>
              <a:noFill/>
            </a:ln>
          </p:spPr>
          <p:txBody>
            <a:bodyPr spcFirstLastPara="1" wrap="square" lIns="0" tIns="0" rIns="0" bIns="0" anchor="t" anchorCtr="0">
              <a:noAutofit/>
            </a:bodyPr>
            <a:lstStyle/>
            <a:p>
              <a:pPr lvl="0">
                <a:lnSpc>
                  <a:spcPct val="110000"/>
                </a:lnSpc>
                <a:buSzPts val="1850"/>
              </a:pPr>
              <a:r>
                <a:rPr lang="de-DE" sz="1600" dirty="0"/>
                <a:t>Anpassung des Kursmaterials an die besonderen Bedürfnisse gefährdeter Gruppen und Einzelpersonen.</a:t>
              </a:r>
              <a:endParaRPr sz="1600" b="0" i="0" u="none" strike="noStrike" cap="none" dirty="0">
                <a:latin typeface="Arial"/>
                <a:ea typeface="Arial"/>
                <a:cs typeface="Arial"/>
                <a:sym typeface="Arial"/>
              </a:endParaRPr>
            </a:p>
          </p:txBody>
        </p:sp>
      </p:grpSp>
      <p:pic>
        <p:nvPicPr>
          <p:cNvPr id="18" name="Google Shape;419;p20" descr="preencoded.png"/>
          <p:cNvPicPr preferRelativeResize="0"/>
          <p:nvPr/>
        </p:nvPicPr>
        <p:blipFill rotWithShape="1">
          <a:blip r:embed="rId3">
            <a:alphaModFix/>
          </a:blip>
          <a:srcRect/>
          <a:stretch/>
        </p:blipFill>
        <p:spPr>
          <a:xfrm>
            <a:off x="-1" y="3923306"/>
            <a:ext cx="12192001" cy="2118106"/>
          </a:xfrm>
          <a:prstGeom prst="rect">
            <a:avLst/>
          </a:prstGeom>
          <a:noFill/>
          <a:ln>
            <a:noFill/>
          </a:ln>
        </p:spPr>
      </p:pic>
      <p:sp>
        <p:nvSpPr>
          <p:cNvPr id="19" name="Google Shape;420;p20"/>
          <p:cNvSpPr txBox="1"/>
          <p:nvPr/>
        </p:nvSpPr>
        <p:spPr>
          <a:xfrm>
            <a:off x="9541165" y="6041412"/>
            <a:ext cx="2743200" cy="227714"/>
          </a:xfrm>
          <a:prstGeom prst="rect">
            <a:avLst/>
          </a:prstGeom>
          <a:noFill/>
          <a:ln>
            <a:noFill/>
          </a:ln>
        </p:spPr>
        <p:txBody>
          <a:bodyPr spcFirstLastPara="1" wrap="square" lIns="91425" tIns="45700" rIns="91425" bIns="45700" anchor="t" anchorCtr="0">
            <a:spAutoFit/>
          </a:bodyPr>
          <a:lstStyle/>
          <a:p>
            <a:pPr>
              <a:lnSpc>
                <a:spcPct val="110000"/>
              </a:lnSpc>
              <a:buSzPts val="1400"/>
            </a:pPr>
            <a:r>
              <a:rPr lang="en-GB" sz="800" dirty="0" smtClean="0"/>
              <a:t>KI-</a:t>
            </a:r>
            <a:r>
              <a:rPr lang="en-GB" sz="800" dirty="0" err="1" smtClean="0"/>
              <a:t>Bild</a:t>
            </a:r>
            <a:r>
              <a:rPr lang="en-GB" sz="800" dirty="0" smtClean="0"/>
              <a:t> </a:t>
            </a:r>
            <a:r>
              <a:rPr lang="en-GB" sz="800" dirty="0" err="1"/>
              <a:t>erstellt</a:t>
            </a:r>
            <a:r>
              <a:rPr lang="en-GB" sz="800" dirty="0"/>
              <a:t> </a:t>
            </a:r>
            <a:r>
              <a:rPr lang="en-GB" sz="800" dirty="0" err="1"/>
              <a:t>mit</a:t>
            </a:r>
            <a:r>
              <a:rPr lang="en-GB" sz="800" dirty="0"/>
              <a:t> </a:t>
            </a:r>
            <a:r>
              <a:rPr lang="en-GB" sz="800" dirty="0" err="1"/>
              <a:t>Gamma.app</a:t>
            </a:r>
            <a:endParaRPr lang="en-GB" sz="800" dirty="0"/>
          </a:p>
        </p:txBody>
      </p:sp>
    </p:spTree>
    <p:extLst>
      <p:ext uri="{BB962C8B-B14F-4D97-AF65-F5344CB8AC3E}">
        <p14:creationId xmlns:p14="http://schemas.microsoft.com/office/powerpoint/2010/main" val="1603227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227;p10"/>
          <p:cNvSpPr/>
          <p:nvPr/>
        </p:nvSpPr>
        <p:spPr>
          <a:xfrm>
            <a:off x="4744652" y="1877026"/>
            <a:ext cx="510302" cy="510302"/>
          </a:xfrm>
          <a:prstGeom prst="roundRect">
            <a:avLst>
              <a:gd name="adj" fmla="val 18669"/>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31;p10"/>
          <p:cNvSpPr/>
          <p:nvPr/>
        </p:nvSpPr>
        <p:spPr>
          <a:xfrm>
            <a:off x="566367" y="4655349"/>
            <a:ext cx="510302" cy="510302"/>
          </a:xfrm>
          <a:prstGeom prst="roundRect">
            <a:avLst>
              <a:gd name="adj" fmla="val 18669"/>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 name="Titel 1"/>
          <p:cNvSpPr>
            <a:spLocks noGrp="1"/>
          </p:cNvSpPr>
          <p:nvPr>
            <p:ph type="title"/>
          </p:nvPr>
        </p:nvSpPr>
        <p:spPr>
          <a:xfrm>
            <a:off x="838200" y="266009"/>
            <a:ext cx="8244876" cy="1325563"/>
          </a:xfrm>
        </p:spPr>
        <p:txBody>
          <a:bodyPr>
            <a:normAutofit/>
          </a:bodyPr>
          <a:lstStyle/>
          <a:p>
            <a:pPr algn="l"/>
            <a:r>
              <a:rPr lang="de-AT" dirty="0"/>
              <a:t>Erinnerung an Kursressourcen</a:t>
            </a:r>
            <a:endParaRPr lang="en-GB" dirty="0"/>
          </a:p>
        </p:txBody>
      </p:sp>
      <p:sp>
        <p:nvSpPr>
          <p:cNvPr id="4" name="Datumsplatzhalter 3"/>
          <p:cNvSpPr>
            <a:spLocks noGrp="1"/>
          </p:cNvSpPr>
          <p:nvPr>
            <p:ph type="dt" sz="half" idx="10"/>
          </p:nvPr>
        </p:nvSpPr>
        <p:spPr/>
        <p:txBody>
          <a:bodyPr/>
          <a:lstStyle/>
          <a:p>
            <a:r>
              <a:rPr lang="de" smtClean="0"/>
              <a:t>2023-1-IS01-KA220-VET-000158090</a:t>
            </a:r>
            <a:endParaRPr lang="en-GB" dirty="0"/>
          </a:p>
        </p:txBody>
      </p:sp>
      <p:sp>
        <p:nvSpPr>
          <p:cNvPr id="6" name="Foliennummernplatzhalter 5"/>
          <p:cNvSpPr>
            <a:spLocks noGrp="1"/>
          </p:cNvSpPr>
          <p:nvPr>
            <p:ph type="sldNum" sz="quarter" idx="12"/>
          </p:nvPr>
        </p:nvSpPr>
        <p:spPr/>
        <p:txBody>
          <a:bodyPr/>
          <a:lstStyle/>
          <a:p>
            <a:fld id="{14CA0E62-3D20-408B-AC03-5D77D4E4AF73}" type="slidenum">
              <a:rPr lang="en-GB" smtClean="0"/>
              <a:t>4</a:t>
            </a:fld>
            <a:endParaRPr lang="en-GB" dirty="0"/>
          </a:p>
        </p:txBody>
      </p:sp>
      <p:sp>
        <p:nvSpPr>
          <p:cNvPr id="8" name="Rechteck 7"/>
          <p:cNvSpPr/>
          <p:nvPr/>
        </p:nvSpPr>
        <p:spPr>
          <a:xfrm>
            <a:off x="368967" y="2123825"/>
            <a:ext cx="11722769" cy="830997"/>
          </a:xfrm>
          <a:prstGeom prst="rect">
            <a:avLst/>
          </a:prstGeom>
        </p:spPr>
        <p:txBody>
          <a:bodyPr wrap="square">
            <a:spAutoFit/>
          </a:bodyPr>
          <a:lstStyle/>
          <a:p>
            <a:endParaRPr lang="en-US" sz="2400" dirty="0"/>
          </a:p>
          <a:p>
            <a:endParaRPr lang="en-GB" sz="2400" dirty="0"/>
          </a:p>
        </p:txBody>
      </p:sp>
      <p:sp>
        <p:nvSpPr>
          <p:cNvPr id="10"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pic>
        <p:nvPicPr>
          <p:cNvPr id="11" name="Google Shape;221;p10" descr="preencoded.png"/>
          <p:cNvPicPr preferRelativeResize="0"/>
          <p:nvPr/>
        </p:nvPicPr>
        <p:blipFill rotWithShape="1">
          <a:blip r:embed="rId3">
            <a:alphaModFix/>
          </a:blip>
          <a:srcRect/>
          <a:stretch/>
        </p:blipFill>
        <p:spPr>
          <a:xfrm>
            <a:off x="8708410" y="1762809"/>
            <a:ext cx="2800842" cy="4201263"/>
          </a:xfrm>
          <a:prstGeom prst="rect">
            <a:avLst/>
          </a:prstGeom>
          <a:noFill/>
          <a:ln>
            <a:noFill/>
          </a:ln>
        </p:spPr>
      </p:pic>
      <p:sp>
        <p:nvSpPr>
          <p:cNvPr id="12" name="Google Shape;222;p10"/>
          <p:cNvSpPr txBox="1"/>
          <p:nvPr/>
        </p:nvSpPr>
        <p:spPr>
          <a:xfrm>
            <a:off x="9214378" y="5944807"/>
            <a:ext cx="1788905" cy="227714"/>
          </a:xfrm>
          <a:prstGeom prst="rect">
            <a:avLst/>
          </a:prstGeom>
          <a:noFill/>
          <a:ln>
            <a:noFill/>
          </a:ln>
        </p:spPr>
        <p:txBody>
          <a:bodyPr spcFirstLastPara="1" wrap="square" lIns="91425" tIns="45700" rIns="91425" bIns="45700" anchor="t" anchorCtr="0">
            <a:spAutoFit/>
          </a:bodyPr>
          <a:lstStyle/>
          <a:p>
            <a:pPr>
              <a:lnSpc>
                <a:spcPct val="110000"/>
              </a:lnSpc>
              <a:buSzPts val="1400"/>
            </a:pPr>
            <a:r>
              <a:rPr lang="en-GB" sz="800" dirty="0"/>
              <a:t>KI-</a:t>
            </a:r>
            <a:r>
              <a:rPr lang="en-GB" sz="800" dirty="0" err="1"/>
              <a:t>Bild</a:t>
            </a:r>
            <a:r>
              <a:rPr lang="en-GB" sz="800" dirty="0"/>
              <a:t> </a:t>
            </a:r>
            <a:r>
              <a:rPr lang="en-GB" sz="800" dirty="0" err="1"/>
              <a:t>erstellt</a:t>
            </a:r>
            <a:r>
              <a:rPr lang="en-GB" sz="800" dirty="0"/>
              <a:t> </a:t>
            </a:r>
            <a:r>
              <a:rPr lang="en-GB" sz="800" dirty="0" err="1"/>
              <a:t>mit</a:t>
            </a:r>
            <a:r>
              <a:rPr lang="en-GB" sz="800" dirty="0"/>
              <a:t> </a:t>
            </a:r>
            <a:r>
              <a:rPr lang="en-GB" sz="800" dirty="0" err="1"/>
              <a:t>Gamma.app</a:t>
            </a:r>
            <a:endParaRPr lang="en-GB" sz="800" dirty="0"/>
          </a:p>
        </p:txBody>
      </p:sp>
      <p:sp>
        <p:nvSpPr>
          <p:cNvPr id="13" name="Google Shape;223;p10"/>
          <p:cNvSpPr/>
          <p:nvPr/>
        </p:nvSpPr>
        <p:spPr>
          <a:xfrm>
            <a:off x="566367" y="1877026"/>
            <a:ext cx="510302" cy="510302"/>
          </a:xfrm>
          <a:prstGeom prst="roundRect">
            <a:avLst>
              <a:gd name="adj" fmla="val 18669"/>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225;p10"/>
          <p:cNvSpPr/>
          <p:nvPr/>
        </p:nvSpPr>
        <p:spPr>
          <a:xfrm>
            <a:off x="1303483" y="1877026"/>
            <a:ext cx="2927747" cy="708660"/>
          </a:xfrm>
          <a:prstGeom prst="rect">
            <a:avLst/>
          </a:prstGeom>
          <a:noFill/>
          <a:ln>
            <a:noFill/>
          </a:ln>
        </p:spPr>
        <p:txBody>
          <a:bodyPr spcFirstLastPara="1" wrap="square" lIns="0" tIns="0" rIns="0" bIns="0" anchor="t" anchorCtr="0">
            <a:noAutofit/>
          </a:bodyPr>
          <a:lstStyle/>
          <a:p>
            <a:pPr lvl="0">
              <a:buSzPts val="2200"/>
            </a:pPr>
            <a:r>
              <a:rPr lang="en-GB" sz="2200" dirty="0" err="1">
                <a:ea typeface="Raleway"/>
                <a:cs typeface="Raleway"/>
                <a:sym typeface="Raleway"/>
              </a:rPr>
              <a:t>Arbeitsblätter</a:t>
            </a:r>
            <a:r>
              <a:rPr lang="en-GB" sz="2200" dirty="0">
                <a:ea typeface="Raleway"/>
                <a:cs typeface="Raleway"/>
                <a:sym typeface="Raleway"/>
              </a:rPr>
              <a:t> und </a:t>
            </a:r>
            <a:r>
              <a:rPr lang="en-GB" sz="2200" dirty="0" err="1" smtClean="0">
                <a:ea typeface="Raleway"/>
                <a:cs typeface="Raleway"/>
                <a:sym typeface="Raleway"/>
              </a:rPr>
              <a:t>Bewertungen</a:t>
            </a:r>
            <a:endParaRPr sz="2200" b="0" i="0" u="none" strike="noStrike" cap="none" dirty="0">
              <a:ea typeface="Arial"/>
              <a:cs typeface="Arial"/>
              <a:sym typeface="Arial"/>
            </a:endParaRPr>
          </a:p>
        </p:txBody>
      </p:sp>
      <p:sp>
        <p:nvSpPr>
          <p:cNvPr id="17" name="Google Shape;226;p10"/>
          <p:cNvSpPr/>
          <p:nvPr/>
        </p:nvSpPr>
        <p:spPr>
          <a:xfrm>
            <a:off x="1303483" y="2721774"/>
            <a:ext cx="3254869" cy="1451610"/>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ea typeface="Roboto"/>
                <a:cs typeface="Roboto"/>
                <a:sym typeface="Roboto"/>
              </a:rPr>
              <a:t>Die Lehrkräfte haben Zugang zu Arbeitsblättern und Beurteilungen, die online in der Kurssprache verfügbar sind.</a:t>
            </a:r>
            <a:endParaRPr sz="1750" b="0" i="0" u="none" strike="noStrike" cap="none" dirty="0">
              <a:ea typeface="Arial"/>
              <a:cs typeface="Arial"/>
              <a:sym typeface="Arial"/>
            </a:endParaRPr>
          </a:p>
        </p:txBody>
      </p:sp>
      <p:sp>
        <p:nvSpPr>
          <p:cNvPr id="18" name="Google Shape;228;p10"/>
          <p:cNvSpPr/>
          <p:nvPr/>
        </p:nvSpPr>
        <p:spPr>
          <a:xfrm>
            <a:off x="4911101" y="1962036"/>
            <a:ext cx="177284" cy="34028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650"/>
              <a:buFont typeface="Arial"/>
              <a:buNone/>
            </a:pPr>
            <a:r>
              <a:rPr lang="en-GB" sz="2650" b="0" i="0" u="none" strike="noStrike" cap="none" dirty="0">
                <a:solidFill>
                  <a:srgbClr val="3C3939"/>
                </a:solidFill>
                <a:latin typeface="Raleway"/>
                <a:ea typeface="Raleway"/>
                <a:cs typeface="Raleway"/>
                <a:sym typeface="Raleway"/>
              </a:rPr>
              <a:t>2</a:t>
            </a:r>
            <a:endParaRPr sz="2650" b="0" i="0" u="none" strike="noStrike" cap="none" dirty="0">
              <a:solidFill>
                <a:srgbClr val="000000"/>
              </a:solidFill>
              <a:latin typeface="Arial"/>
              <a:ea typeface="Arial"/>
              <a:cs typeface="Arial"/>
              <a:sym typeface="Arial"/>
            </a:endParaRPr>
          </a:p>
        </p:txBody>
      </p:sp>
      <p:sp>
        <p:nvSpPr>
          <p:cNvPr id="19" name="Google Shape;229;p10"/>
          <p:cNvSpPr/>
          <p:nvPr/>
        </p:nvSpPr>
        <p:spPr>
          <a:xfrm>
            <a:off x="5481768" y="1877026"/>
            <a:ext cx="2835235" cy="354330"/>
          </a:xfrm>
          <a:prstGeom prst="rect">
            <a:avLst/>
          </a:prstGeom>
          <a:noFill/>
          <a:ln>
            <a:noFill/>
          </a:ln>
        </p:spPr>
        <p:txBody>
          <a:bodyPr spcFirstLastPara="1" wrap="square" lIns="0" tIns="0" rIns="0" bIns="0" anchor="t" anchorCtr="0">
            <a:noAutofit/>
          </a:bodyPr>
          <a:lstStyle/>
          <a:p>
            <a:pPr lvl="0">
              <a:buSzPts val="2200"/>
            </a:pPr>
            <a:r>
              <a:rPr lang="en-GB" sz="2200" dirty="0" err="1">
                <a:ea typeface="Raleway"/>
                <a:cs typeface="Raleway"/>
                <a:sym typeface="Raleway"/>
              </a:rPr>
              <a:t>Maßgeschneiderter</a:t>
            </a:r>
            <a:r>
              <a:rPr lang="en-GB" sz="2200" dirty="0">
                <a:ea typeface="Raleway"/>
                <a:cs typeface="Raleway"/>
                <a:sym typeface="Raleway"/>
              </a:rPr>
              <a:t> </a:t>
            </a:r>
            <a:r>
              <a:rPr lang="en-GB" sz="2200" dirty="0" err="1">
                <a:ea typeface="Raleway"/>
                <a:cs typeface="Raleway"/>
                <a:sym typeface="Raleway"/>
              </a:rPr>
              <a:t>Inhalt</a:t>
            </a:r>
            <a:endParaRPr sz="2200" b="0" i="0" u="none" strike="noStrike" cap="none" dirty="0">
              <a:ea typeface="Arial"/>
              <a:cs typeface="Arial"/>
              <a:sym typeface="Arial"/>
            </a:endParaRPr>
          </a:p>
        </p:txBody>
      </p:sp>
      <p:sp>
        <p:nvSpPr>
          <p:cNvPr id="20" name="Google Shape;230;p10"/>
          <p:cNvSpPr/>
          <p:nvPr/>
        </p:nvSpPr>
        <p:spPr>
          <a:xfrm>
            <a:off x="5481768" y="2802576"/>
            <a:ext cx="2927747" cy="653575"/>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ea typeface="Roboto"/>
                <a:cs typeface="Roboto"/>
                <a:sym typeface="Roboto"/>
              </a:rPr>
              <a:t>Arbeitsblätter und Bewertungen sind für jedes Modul maßgeschneidert</a:t>
            </a:r>
            <a:r>
              <a:rPr lang="en-GB" sz="1750" b="0" i="0" u="none" strike="noStrike" cap="none" dirty="0" smtClean="0">
                <a:ea typeface="Roboto"/>
                <a:cs typeface="Roboto"/>
                <a:sym typeface="Roboto"/>
              </a:rPr>
              <a:t>.</a:t>
            </a:r>
            <a:endParaRPr sz="1750" b="0" i="0" u="none" strike="noStrike" cap="none" dirty="0">
              <a:ea typeface="Arial"/>
              <a:cs typeface="Arial"/>
              <a:sym typeface="Arial"/>
            </a:endParaRPr>
          </a:p>
        </p:txBody>
      </p:sp>
      <p:sp>
        <p:nvSpPr>
          <p:cNvPr id="21" name="Google Shape;232;p10"/>
          <p:cNvSpPr/>
          <p:nvPr/>
        </p:nvSpPr>
        <p:spPr>
          <a:xfrm>
            <a:off x="730673" y="4740360"/>
            <a:ext cx="181689" cy="34028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650"/>
              <a:buFont typeface="Arial"/>
              <a:buNone/>
            </a:pPr>
            <a:r>
              <a:rPr lang="en-GB" sz="2650" b="0" i="0" u="none" strike="noStrike" cap="none">
                <a:solidFill>
                  <a:srgbClr val="3C3939"/>
                </a:solidFill>
                <a:latin typeface="Raleway"/>
                <a:ea typeface="Raleway"/>
                <a:cs typeface="Raleway"/>
                <a:sym typeface="Raleway"/>
              </a:rPr>
              <a:t>3</a:t>
            </a:r>
            <a:endParaRPr sz="2650" b="0" i="0" u="none" strike="noStrike" cap="none">
              <a:solidFill>
                <a:srgbClr val="000000"/>
              </a:solidFill>
              <a:latin typeface="Arial"/>
              <a:ea typeface="Arial"/>
              <a:cs typeface="Arial"/>
              <a:sym typeface="Arial"/>
            </a:endParaRPr>
          </a:p>
        </p:txBody>
      </p:sp>
      <p:sp>
        <p:nvSpPr>
          <p:cNvPr id="22" name="Google Shape;233;p10"/>
          <p:cNvSpPr/>
          <p:nvPr/>
        </p:nvSpPr>
        <p:spPr>
          <a:xfrm>
            <a:off x="1303483" y="4737237"/>
            <a:ext cx="2835235" cy="354330"/>
          </a:xfrm>
          <a:prstGeom prst="rect">
            <a:avLst/>
          </a:prstGeom>
          <a:noFill/>
          <a:ln>
            <a:noFill/>
          </a:ln>
        </p:spPr>
        <p:txBody>
          <a:bodyPr spcFirstLastPara="1" wrap="square" lIns="0" tIns="0" rIns="0" bIns="0" anchor="t" anchorCtr="0">
            <a:noAutofit/>
          </a:bodyPr>
          <a:lstStyle/>
          <a:p>
            <a:pPr lvl="0">
              <a:buSzPts val="2200"/>
            </a:pPr>
            <a:r>
              <a:rPr lang="en-GB" sz="2200" dirty="0" err="1">
                <a:ea typeface="Raleway"/>
                <a:cs typeface="Raleway"/>
                <a:sym typeface="Raleway"/>
              </a:rPr>
              <a:t>Visuelle</a:t>
            </a:r>
            <a:r>
              <a:rPr lang="en-GB" sz="2200" dirty="0">
                <a:ea typeface="Raleway"/>
                <a:cs typeface="Raleway"/>
                <a:sym typeface="Raleway"/>
              </a:rPr>
              <a:t> </a:t>
            </a:r>
            <a:r>
              <a:rPr lang="en-GB" sz="2200" dirty="0" err="1">
                <a:ea typeface="Raleway"/>
                <a:cs typeface="Raleway"/>
                <a:sym typeface="Raleway"/>
              </a:rPr>
              <a:t>Hilfen</a:t>
            </a:r>
            <a:endParaRPr sz="2200" b="0" i="0" u="none" strike="noStrike" cap="none" dirty="0">
              <a:ea typeface="Arial"/>
              <a:cs typeface="Arial"/>
              <a:sym typeface="Arial"/>
            </a:endParaRPr>
          </a:p>
        </p:txBody>
      </p:sp>
      <p:sp>
        <p:nvSpPr>
          <p:cNvPr id="23" name="Google Shape;234;p10"/>
          <p:cNvSpPr/>
          <p:nvPr/>
        </p:nvSpPr>
        <p:spPr>
          <a:xfrm>
            <a:off x="1303483" y="5145768"/>
            <a:ext cx="6819305" cy="725805"/>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ea typeface="Roboto"/>
                <a:cs typeface="Roboto"/>
                <a:sym typeface="Roboto"/>
              </a:rPr>
              <a:t>Visuelle Hilfsmittel können von Arbeitsblättern kopiert werden, um Präsentationen zu unterstützen</a:t>
            </a:r>
            <a:r>
              <a:rPr lang="en-GB" sz="1750" b="0" i="0" u="none" strike="noStrike" cap="none" dirty="0" smtClean="0">
                <a:ea typeface="Roboto"/>
                <a:cs typeface="Roboto"/>
                <a:sym typeface="Roboto"/>
              </a:rPr>
              <a:t>.</a:t>
            </a:r>
            <a:endParaRPr sz="1750" b="0" i="0" u="none" strike="noStrike" cap="none" dirty="0">
              <a:ea typeface="Arial"/>
              <a:cs typeface="Arial"/>
              <a:sym typeface="Arial"/>
            </a:endParaRPr>
          </a:p>
        </p:txBody>
      </p:sp>
      <p:sp>
        <p:nvSpPr>
          <p:cNvPr id="24" name="Google Shape;224;p10"/>
          <p:cNvSpPr/>
          <p:nvPr/>
        </p:nvSpPr>
        <p:spPr>
          <a:xfrm>
            <a:off x="748651" y="1962036"/>
            <a:ext cx="145613" cy="34028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650"/>
              <a:buFont typeface="Arial"/>
              <a:buNone/>
            </a:pPr>
            <a:r>
              <a:rPr lang="en-GB" sz="2650" b="0" i="0" u="none" strike="noStrike" cap="none" dirty="0">
                <a:solidFill>
                  <a:srgbClr val="3C3939"/>
                </a:solidFill>
                <a:latin typeface="Raleway"/>
                <a:ea typeface="Raleway"/>
                <a:cs typeface="Raleway"/>
                <a:sym typeface="Raleway"/>
              </a:rPr>
              <a:t>1</a:t>
            </a:r>
            <a:endParaRPr sz="265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35580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0614"/>
            <a:ext cx="8256166" cy="1325563"/>
          </a:xfrm>
        </p:spPr>
        <p:txBody>
          <a:bodyPr>
            <a:normAutofit/>
          </a:bodyPr>
          <a:lstStyle/>
          <a:p>
            <a:pPr algn="l"/>
            <a:r>
              <a:rPr lang="de-DE" dirty="0"/>
              <a:t>Überprüfung von Arbeitsblättern und Bewertungen</a:t>
            </a:r>
            <a:endParaRPr lang="en-GB" dirty="0"/>
          </a:p>
        </p:txBody>
      </p:sp>
      <p:sp>
        <p:nvSpPr>
          <p:cNvPr id="4" name="Datumsplatzhalter 3"/>
          <p:cNvSpPr>
            <a:spLocks noGrp="1"/>
          </p:cNvSpPr>
          <p:nvPr>
            <p:ph type="dt" sz="half" idx="10"/>
          </p:nvPr>
        </p:nvSpPr>
        <p:spPr/>
        <p:txBody>
          <a:bodyPr/>
          <a:lstStyle/>
          <a:p>
            <a:r>
              <a:rPr lang="de" smtClean="0"/>
              <a:t>2023-1-IS01-KA220-VET-000158090</a:t>
            </a:r>
            <a:endParaRPr lang="en-GB" dirty="0"/>
          </a:p>
        </p:txBody>
      </p:sp>
      <p:sp>
        <p:nvSpPr>
          <p:cNvPr id="6" name="Foliennummernplatzhalter 5"/>
          <p:cNvSpPr>
            <a:spLocks noGrp="1"/>
          </p:cNvSpPr>
          <p:nvPr>
            <p:ph type="sldNum" sz="quarter" idx="12"/>
          </p:nvPr>
        </p:nvSpPr>
        <p:spPr/>
        <p:txBody>
          <a:bodyPr/>
          <a:lstStyle/>
          <a:p>
            <a:fld id="{14CA0E62-3D20-408B-AC03-5D77D4E4AF73}" type="slidenum">
              <a:rPr lang="en-GB" smtClean="0"/>
              <a:t>5</a:t>
            </a:fld>
            <a:endParaRPr lang="en-GB" dirty="0"/>
          </a:p>
        </p:txBody>
      </p:sp>
      <p:sp>
        <p:nvSpPr>
          <p:cNvPr id="8" name="Rechteck 7"/>
          <p:cNvSpPr/>
          <p:nvPr/>
        </p:nvSpPr>
        <p:spPr>
          <a:xfrm>
            <a:off x="368967" y="2123825"/>
            <a:ext cx="11722769" cy="830997"/>
          </a:xfrm>
          <a:prstGeom prst="rect">
            <a:avLst/>
          </a:prstGeom>
        </p:spPr>
        <p:txBody>
          <a:bodyPr wrap="square">
            <a:spAutoFit/>
          </a:bodyPr>
          <a:lstStyle/>
          <a:p>
            <a:endParaRPr lang="en-US" sz="2400" dirty="0"/>
          </a:p>
          <a:p>
            <a:endParaRPr lang="en-GB" sz="2400" dirty="0"/>
          </a:p>
        </p:txBody>
      </p:sp>
      <p:sp>
        <p:nvSpPr>
          <p:cNvPr id="13"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pic>
        <p:nvPicPr>
          <p:cNvPr id="14" name="Google Shape;399;p19" descr="preencoded.png"/>
          <p:cNvPicPr preferRelativeResize="0"/>
          <p:nvPr/>
        </p:nvPicPr>
        <p:blipFill rotWithShape="1">
          <a:blip r:embed="rId3">
            <a:alphaModFix/>
          </a:blip>
          <a:srcRect/>
          <a:stretch/>
        </p:blipFill>
        <p:spPr>
          <a:xfrm>
            <a:off x="635554" y="1718829"/>
            <a:ext cx="2870085" cy="4305127"/>
          </a:xfrm>
          <a:prstGeom prst="rect">
            <a:avLst/>
          </a:prstGeom>
          <a:noFill/>
          <a:ln>
            <a:noFill/>
          </a:ln>
        </p:spPr>
      </p:pic>
      <p:sp>
        <p:nvSpPr>
          <p:cNvPr id="15" name="Google Shape;400;p19"/>
          <p:cNvSpPr txBox="1"/>
          <p:nvPr/>
        </p:nvSpPr>
        <p:spPr>
          <a:xfrm>
            <a:off x="1132270" y="5998482"/>
            <a:ext cx="2743200" cy="227714"/>
          </a:xfrm>
          <a:prstGeom prst="rect">
            <a:avLst/>
          </a:prstGeom>
          <a:noFill/>
          <a:ln>
            <a:noFill/>
          </a:ln>
        </p:spPr>
        <p:txBody>
          <a:bodyPr spcFirstLastPara="1" wrap="square" lIns="91425" tIns="45700" rIns="91425" bIns="45700" anchor="t" anchorCtr="0">
            <a:spAutoFit/>
          </a:bodyPr>
          <a:lstStyle/>
          <a:p>
            <a:pPr>
              <a:lnSpc>
                <a:spcPct val="110000"/>
              </a:lnSpc>
              <a:buSzPts val="1400"/>
            </a:pPr>
            <a:r>
              <a:rPr lang="en-GB" sz="800" dirty="0"/>
              <a:t>KI-</a:t>
            </a:r>
            <a:r>
              <a:rPr lang="en-GB" sz="800" dirty="0" err="1"/>
              <a:t>Bild</a:t>
            </a:r>
            <a:r>
              <a:rPr lang="en-GB" sz="800" dirty="0"/>
              <a:t> </a:t>
            </a:r>
            <a:r>
              <a:rPr lang="en-GB" sz="800" dirty="0" err="1"/>
              <a:t>erstellt</a:t>
            </a:r>
            <a:r>
              <a:rPr lang="en-GB" sz="800" dirty="0"/>
              <a:t> </a:t>
            </a:r>
            <a:r>
              <a:rPr lang="en-GB" sz="800" dirty="0" err="1"/>
              <a:t>mit</a:t>
            </a:r>
            <a:r>
              <a:rPr lang="en-GB" sz="800" dirty="0"/>
              <a:t> </a:t>
            </a:r>
            <a:r>
              <a:rPr lang="en-GB" sz="800" dirty="0" err="1"/>
              <a:t>Gamma.app</a:t>
            </a:r>
            <a:endParaRPr lang="en-GB" sz="800" dirty="0"/>
          </a:p>
        </p:txBody>
      </p:sp>
      <p:grpSp>
        <p:nvGrpSpPr>
          <p:cNvPr id="16" name="Google Shape;401;p19"/>
          <p:cNvGrpSpPr/>
          <p:nvPr/>
        </p:nvGrpSpPr>
        <p:grpSpPr>
          <a:xfrm>
            <a:off x="4038600" y="1922877"/>
            <a:ext cx="7556420" cy="3938000"/>
            <a:chOff x="6280190" y="2915476"/>
            <a:chExt cx="7556420" cy="3938000"/>
          </a:xfrm>
        </p:grpSpPr>
        <p:pic>
          <p:nvPicPr>
            <p:cNvPr id="17" name="Google Shape;402;p19" descr="preencoded.png"/>
            <p:cNvPicPr preferRelativeResize="0"/>
            <p:nvPr/>
          </p:nvPicPr>
          <p:blipFill rotWithShape="1">
            <a:blip r:embed="rId4">
              <a:alphaModFix/>
            </a:blip>
            <a:srcRect/>
            <a:stretch/>
          </p:blipFill>
          <p:spPr>
            <a:xfrm>
              <a:off x="6280190" y="2915476"/>
              <a:ext cx="566976" cy="566976"/>
            </a:xfrm>
            <a:prstGeom prst="rect">
              <a:avLst/>
            </a:prstGeom>
            <a:noFill/>
            <a:ln>
              <a:noFill/>
            </a:ln>
          </p:spPr>
        </p:pic>
        <p:sp>
          <p:nvSpPr>
            <p:cNvPr id="18" name="Google Shape;403;p19"/>
            <p:cNvSpPr/>
            <p:nvPr/>
          </p:nvSpPr>
          <p:spPr>
            <a:xfrm>
              <a:off x="6280190" y="3709266"/>
              <a:ext cx="3608070" cy="725805"/>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t>Gemeinsame Diskussion über die Nutzung von Lehrmaterial.</a:t>
              </a:r>
              <a:endParaRPr sz="1750" b="0" i="0" u="none" strike="noStrike" cap="none" dirty="0">
                <a:latin typeface="Arial"/>
                <a:ea typeface="Arial"/>
                <a:cs typeface="Arial"/>
                <a:sym typeface="Arial"/>
              </a:endParaRPr>
            </a:p>
          </p:txBody>
        </p:sp>
        <p:pic>
          <p:nvPicPr>
            <p:cNvPr id="19" name="Google Shape;404;p19" descr="preencoded.png"/>
            <p:cNvPicPr preferRelativeResize="0"/>
            <p:nvPr/>
          </p:nvPicPr>
          <p:blipFill rotWithShape="1">
            <a:blip r:embed="rId5">
              <a:alphaModFix/>
            </a:blip>
            <a:srcRect/>
            <a:stretch/>
          </p:blipFill>
          <p:spPr>
            <a:xfrm>
              <a:off x="10228421" y="2915476"/>
              <a:ext cx="566976" cy="566976"/>
            </a:xfrm>
            <a:prstGeom prst="rect">
              <a:avLst/>
            </a:prstGeom>
            <a:noFill/>
            <a:ln>
              <a:noFill/>
            </a:ln>
          </p:spPr>
        </p:pic>
        <p:sp>
          <p:nvSpPr>
            <p:cNvPr id="20" name="Google Shape;405;p19"/>
            <p:cNvSpPr/>
            <p:nvPr/>
          </p:nvSpPr>
          <p:spPr>
            <a:xfrm>
              <a:off x="10228421" y="3709266"/>
              <a:ext cx="3608189" cy="725805"/>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t>Übereinstimmung zwischen Lernzielen und Aktivitäten hervorheben</a:t>
              </a:r>
              <a:r>
                <a:rPr lang="en-GB" sz="1750" b="0" i="0" u="none" strike="noStrike" cap="none" dirty="0" smtClean="0">
                  <a:latin typeface="Arial"/>
                  <a:ea typeface="Arial"/>
                  <a:cs typeface="Arial"/>
                  <a:sym typeface="Arial"/>
                </a:rPr>
                <a:t>.</a:t>
              </a:r>
              <a:endParaRPr sz="1750" b="0" i="0" u="none" strike="noStrike" cap="none" dirty="0">
                <a:latin typeface="Arial"/>
                <a:ea typeface="Arial"/>
                <a:cs typeface="Arial"/>
                <a:sym typeface="Arial"/>
              </a:endParaRPr>
            </a:p>
          </p:txBody>
        </p:sp>
        <p:pic>
          <p:nvPicPr>
            <p:cNvPr id="21" name="Google Shape;406;p19" descr="preencoded.png"/>
            <p:cNvPicPr preferRelativeResize="0"/>
            <p:nvPr/>
          </p:nvPicPr>
          <p:blipFill rotWithShape="1">
            <a:blip r:embed="rId6">
              <a:alphaModFix/>
            </a:blip>
            <a:srcRect/>
            <a:stretch/>
          </p:blipFill>
          <p:spPr>
            <a:xfrm>
              <a:off x="6280190" y="5333881"/>
              <a:ext cx="566976" cy="566976"/>
            </a:xfrm>
            <a:prstGeom prst="rect">
              <a:avLst/>
            </a:prstGeom>
            <a:noFill/>
            <a:ln>
              <a:noFill/>
            </a:ln>
          </p:spPr>
        </p:pic>
        <p:sp>
          <p:nvSpPr>
            <p:cNvPr id="22" name="Google Shape;407;p19"/>
            <p:cNvSpPr/>
            <p:nvPr/>
          </p:nvSpPr>
          <p:spPr>
            <a:xfrm>
              <a:off x="6280190" y="6127671"/>
              <a:ext cx="3608070" cy="725805"/>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t>Rubriken für die Bewertung des aktiven Lernens.</a:t>
              </a:r>
              <a:endParaRPr sz="1750" b="0" i="0" u="none" strike="noStrike" cap="none" dirty="0">
                <a:latin typeface="Arial"/>
                <a:ea typeface="Arial"/>
                <a:cs typeface="Arial"/>
                <a:sym typeface="Arial"/>
              </a:endParaRPr>
            </a:p>
          </p:txBody>
        </p:sp>
        <p:pic>
          <p:nvPicPr>
            <p:cNvPr id="23" name="Google Shape;408;p19" descr="preencoded.png"/>
            <p:cNvPicPr preferRelativeResize="0"/>
            <p:nvPr/>
          </p:nvPicPr>
          <p:blipFill rotWithShape="1">
            <a:blip r:embed="rId7">
              <a:alphaModFix/>
            </a:blip>
            <a:srcRect/>
            <a:stretch/>
          </p:blipFill>
          <p:spPr>
            <a:xfrm>
              <a:off x="10228421" y="5333881"/>
              <a:ext cx="566976" cy="566976"/>
            </a:xfrm>
            <a:prstGeom prst="rect">
              <a:avLst/>
            </a:prstGeom>
            <a:noFill/>
            <a:ln>
              <a:noFill/>
            </a:ln>
          </p:spPr>
        </p:pic>
        <p:sp>
          <p:nvSpPr>
            <p:cNvPr id="24" name="Google Shape;409;p19"/>
            <p:cNvSpPr/>
            <p:nvPr/>
          </p:nvSpPr>
          <p:spPr>
            <a:xfrm>
              <a:off x="10228421" y="6127671"/>
              <a:ext cx="3608189" cy="725805"/>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t>Quiz, um Wissen und Verständnis zu bewerten.</a:t>
              </a:r>
              <a:endParaRPr sz="1750" b="0" i="0" u="none" strike="noStrike" cap="none" dirty="0">
                <a:latin typeface="Arial"/>
                <a:ea typeface="Arial"/>
                <a:cs typeface="Arial"/>
                <a:sym typeface="Arial"/>
              </a:endParaRPr>
            </a:p>
          </p:txBody>
        </p:sp>
      </p:grpSp>
    </p:spTree>
    <p:extLst>
      <p:ext uri="{BB962C8B-B14F-4D97-AF65-F5344CB8AC3E}">
        <p14:creationId xmlns:p14="http://schemas.microsoft.com/office/powerpoint/2010/main" val="444146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20614"/>
            <a:ext cx="9179257" cy="1325563"/>
          </a:xfrm>
        </p:spPr>
        <p:txBody>
          <a:bodyPr>
            <a:normAutofit/>
          </a:bodyPr>
          <a:lstStyle/>
          <a:p>
            <a:pPr algn="l"/>
            <a:r>
              <a:rPr lang="de-AT" dirty="0" smtClean="0"/>
              <a:t>AKTIVITÄT:</a:t>
            </a:r>
            <a:br>
              <a:rPr lang="de-AT" dirty="0" smtClean="0"/>
            </a:br>
            <a:r>
              <a:rPr lang="de-AT" dirty="0" smtClean="0"/>
              <a:t>Erkunden </a:t>
            </a:r>
            <a:r>
              <a:rPr lang="de-AT" dirty="0"/>
              <a:t>und Nachdenken</a:t>
            </a:r>
            <a:endParaRPr lang="en-GB" dirty="0"/>
          </a:p>
        </p:txBody>
      </p:sp>
      <p:sp>
        <p:nvSpPr>
          <p:cNvPr id="4" name="Datumsplatzhalter 3"/>
          <p:cNvSpPr>
            <a:spLocks noGrp="1"/>
          </p:cNvSpPr>
          <p:nvPr>
            <p:ph type="dt" sz="half" idx="10"/>
          </p:nvPr>
        </p:nvSpPr>
        <p:spPr/>
        <p:txBody>
          <a:bodyPr/>
          <a:lstStyle/>
          <a:p>
            <a:r>
              <a:rPr lang="de" smtClean="0"/>
              <a:t>2023-1-IS01-KA220-VET-000158090</a:t>
            </a:r>
            <a:endParaRPr lang="en-GB" dirty="0"/>
          </a:p>
        </p:txBody>
      </p:sp>
      <p:sp>
        <p:nvSpPr>
          <p:cNvPr id="6" name="Foliennummernplatzhalter 5"/>
          <p:cNvSpPr>
            <a:spLocks noGrp="1"/>
          </p:cNvSpPr>
          <p:nvPr>
            <p:ph type="sldNum" sz="quarter" idx="12"/>
          </p:nvPr>
        </p:nvSpPr>
        <p:spPr/>
        <p:txBody>
          <a:bodyPr/>
          <a:lstStyle/>
          <a:p>
            <a:fld id="{14CA0E62-3D20-408B-AC03-5D77D4E4AF73}" type="slidenum">
              <a:rPr lang="en-GB" smtClean="0"/>
              <a:t>6</a:t>
            </a:fld>
            <a:endParaRPr lang="en-GB" dirty="0"/>
          </a:p>
        </p:txBody>
      </p:sp>
      <p:sp>
        <p:nvSpPr>
          <p:cNvPr id="8" name="Rechteck 7"/>
          <p:cNvSpPr/>
          <p:nvPr/>
        </p:nvSpPr>
        <p:spPr>
          <a:xfrm>
            <a:off x="368967" y="2123825"/>
            <a:ext cx="11722769" cy="830997"/>
          </a:xfrm>
          <a:prstGeom prst="rect">
            <a:avLst/>
          </a:prstGeom>
        </p:spPr>
        <p:txBody>
          <a:bodyPr wrap="square">
            <a:spAutoFit/>
          </a:bodyPr>
          <a:lstStyle/>
          <a:p>
            <a:endParaRPr lang="en-US" sz="2400" dirty="0"/>
          </a:p>
          <a:p>
            <a:endParaRPr lang="en-GB" sz="2400" dirty="0"/>
          </a:p>
        </p:txBody>
      </p:sp>
      <p:sp>
        <p:nvSpPr>
          <p:cNvPr id="9"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sp>
        <p:nvSpPr>
          <p:cNvPr id="10" name="Google Shape;243;p11"/>
          <p:cNvSpPr/>
          <p:nvPr/>
        </p:nvSpPr>
        <p:spPr>
          <a:xfrm>
            <a:off x="1041239" y="2362158"/>
            <a:ext cx="2835235" cy="354330"/>
          </a:xfrm>
          <a:prstGeom prst="rect">
            <a:avLst/>
          </a:prstGeom>
          <a:noFill/>
          <a:ln>
            <a:noFill/>
          </a:ln>
        </p:spPr>
        <p:txBody>
          <a:bodyPr spcFirstLastPara="1" wrap="square" lIns="0" tIns="0" rIns="0" bIns="0" anchor="t" anchorCtr="0">
            <a:noAutofit/>
          </a:bodyPr>
          <a:lstStyle/>
          <a:p>
            <a:pPr marL="0" marR="0" lvl="0" indent="0" algn="l" rtl="0">
              <a:lnSpc>
                <a:spcPct val="142500"/>
              </a:lnSpc>
              <a:spcBef>
                <a:spcPts val="0"/>
              </a:spcBef>
              <a:spcAft>
                <a:spcPts val="0"/>
              </a:spcAft>
              <a:buNone/>
            </a:pPr>
            <a:r>
              <a:rPr lang="en-GB" sz="2000" b="1" i="0" u="none" strike="noStrike" cap="none" dirty="0" err="1" smtClean="0">
                <a:latin typeface="Poppins SemiBold"/>
                <a:ea typeface="Poppins SemiBold"/>
                <a:cs typeface="Poppins SemiBold"/>
                <a:sym typeface="Poppins SemiBold"/>
              </a:rPr>
              <a:t>Anweisungen</a:t>
            </a:r>
            <a:endParaRPr dirty="0"/>
          </a:p>
        </p:txBody>
      </p:sp>
      <p:sp>
        <p:nvSpPr>
          <p:cNvPr id="11" name="Google Shape;244;p11"/>
          <p:cNvSpPr/>
          <p:nvPr/>
        </p:nvSpPr>
        <p:spPr>
          <a:xfrm>
            <a:off x="1041240" y="2880264"/>
            <a:ext cx="4854594" cy="2158644"/>
          </a:xfrm>
          <a:prstGeom prst="rect">
            <a:avLst/>
          </a:prstGeom>
          <a:noFill/>
          <a:ln>
            <a:noFill/>
          </a:ln>
        </p:spPr>
        <p:txBody>
          <a:bodyPr spcFirstLastPara="1" wrap="square" lIns="0" tIns="0" rIns="0" bIns="0" anchor="t" anchorCtr="0">
            <a:noAutofit/>
          </a:bodyPr>
          <a:lstStyle/>
          <a:p>
            <a:pPr marL="273050" lvl="0" indent="-273050">
              <a:lnSpc>
                <a:spcPct val="110000"/>
              </a:lnSpc>
              <a:buSzPct val="100000"/>
              <a:buFont typeface="Arial"/>
              <a:buChar char="•"/>
            </a:pPr>
            <a:r>
              <a:rPr lang="de-DE" sz="1750" dirty="0" smtClean="0">
                <a:ea typeface="Poppins SemiBold"/>
                <a:cs typeface="Poppins SemiBold"/>
                <a:sym typeface="Poppins SemiBold"/>
              </a:rPr>
              <a:t>Bewertung </a:t>
            </a:r>
            <a:r>
              <a:rPr lang="de-DE" sz="1750" dirty="0">
                <a:ea typeface="Poppins SemiBold"/>
                <a:cs typeface="Poppins SemiBold"/>
                <a:sym typeface="Poppins SemiBold"/>
              </a:rPr>
              <a:t>der bereitgestellten Kursmaterialien und Arbeitsblätter</a:t>
            </a:r>
            <a:r>
              <a:rPr lang="en-GB" sz="1750" i="0" u="none" strike="noStrike" cap="none" dirty="0" smtClean="0">
                <a:ea typeface="Poppins SemiBold"/>
                <a:cs typeface="Poppins SemiBold"/>
                <a:sym typeface="Poppins SemiBold"/>
              </a:rPr>
              <a:t>.</a:t>
            </a:r>
          </a:p>
          <a:p>
            <a:pPr marL="273050" lvl="0" indent="-273050">
              <a:lnSpc>
                <a:spcPct val="110000"/>
              </a:lnSpc>
              <a:buSzPct val="100000"/>
              <a:buFont typeface="Arial"/>
              <a:buChar char="•"/>
            </a:pPr>
            <a:r>
              <a:rPr lang="de-DE" sz="1750" dirty="0">
                <a:ea typeface="Poppins SemiBold"/>
                <a:cs typeface="Poppins SemiBold"/>
                <a:sym typeface="Poppins SemiBold"/>
              </a:rPr>
              <a:t>Notieren Sie die wichtigsten Erkenntnisse und klärungsbedürftige Bereiche</a:t>
            </a:r>
            <a:endParaRPr sz="1750" dirty="0"/>
          </a:p>
        </p:txBody>
      </p:sp>
      <p:sp>
        <p:nvSpPr>
          <p:cNvPr id="12" name="Google Shape;246;p11"/>
          <p:cNvSpPr/>
          <p:nvPr/>
        </p:nvSpPr>
        <p:spPr>
          <a:xfrm>
            <a:off x="6424972" y="2362158"/>
            <a:ext cx="5028962" cy="354330"/>
          </a:xfrm>
          <a:prstGeom prst="rect">
            <a:avLst/>
          </a:prstGeom>
          <a:noFill/>
          <a:ln>
            <a:noFill/>
          </a:ln>
        </p:spPr>
        <p:txBody>
          <a:bodyPr spcFirstLastPara="1" wrap="square" lIns="0" tIns="0" rIns="0" bIns="0" anchor="t" anchorCtr="0">
            <a:noAutofit/>
          </a:bodyPr>
          <a:lstStyle/>
          <a:p>
            <a:pPr marL="0" marR="0" lvl="0" indent="0" algn="l" rtl="0">
              <a:lnSpc>
                <a:spcPct val="142500"/>
              </a:lnSpc>
              <a:spcBef>
                <a:spcPts val="0"/>
              </a:spcBef>
              <a:spcAft>
                <a:spcPts val="0"/>
              </a:spcAft>
              <a:buNone/>
            </a:pPr>
            <a:r>
              <a:rPr lang="en-GB" sz="2000" b="1" i="0" u="none" strike="noStrike" cap="none" dirty="0" err="1" smtClean="0">
                <a:latin typeface="Poppins SemiBold"/>
                <a:ea typeface="Poppins SemiBold"/>
                <a:cs typeface="Poppins SemiBold"/>
                <a:sym typeface="Poppins SemiBold"/>
              </a:rPr>
              <a:t>Fragen</a:t>
            </a:r>
            <a:r>
              <a:rPr lang="en-GB" sz="2000" b="1" i="0" u="none" strike="noStrike" cap="none" dirty="0" smtClean="0">
                <a:latin typeface="Poppins SemiBold"/>
                <a:ea typeface="Poppins SemiBold"/>
                <a:cs typeface="Poppins SemiBold"/>
                <a:sym typeface="Poppins SemiBold"/>
              </a:rPr>
              <a:t> </a:t>
            </a:r>
            <a:r>
              <a:rPr lang="en-GB" sz="2000" b="1" i="0" u="none" strike="noStrike" cap="none" dirty="0" err="1" smtClean="0">
                <a:latin typeface="Poppins SemiBold"/>
                <a:ea typeface="Poppins SemiBold"/>
                <a:cs typeface="Poppins SemiBold"/>
                <a:sym typeface="Poppins SemiBold"/>
              </a:rPr>
              <a:t>für</a:t>
            </a:r>
            <a:r>
              <a:rPr lang="en-GB" sz="2000" b="1" i="0" u="none" strike="noStrike" cap="none" dirty="0" smtClean="0">
                <a:latin typeface="Poppins SemiBold"/>
                <a:ea typeface="Poppins SemiBold"/>
                <a:cs typeface="Poppins SemiBold"/>
                <a:sym typeface="Poppins SemiBold"/>
              </a:rPr>
              <a:t> </a:t>
            </a:r>
            <a:r>
              <a:rPr lang="en-GB" sz="2000" b="1" i="0" u="none" strike="noStrike" cap="none" dirty="0" err="1" smtClean="0">
                <a:latin typeface="Poppins SemiBold"/>
                <a:ea typeface="Poppins SemiBold"/>
                <a:cs typeface="Poppins SemiBold"/>
                <a:sym typeface="Poppins SemiBold"/>
              </a:rPr>
              <a:t>Gruppendiskussionen</a:t>
            </a:r>
            <a:endParaRPr dirty="0"/>
          </a:p>
        </p:txBody>
      </p:sp>
      <p:sp>
        <p:nvSpPr>
          <p:cNvPr id="13" name="Google Shape;247;p11"/>
          <p:cNvSpPr/>
          <p:nvPr/>
        </p:nvSpPr>
        <p:spPr>
          <a:xfrm>
            <a:off x="6424972" y="2892318"/>
            <a:ext cx="4219141" cy="2711957"/>
          </a:xfrm>
          <a:prstGeom prst="rect">
            <a:avLst/>
          </a:prstGeom>
          <a:noFill/>
          <a:ln>
            <a:noFill/>
          </a:ln>
        </p:spPr>
        <p:txBody>
          <a:bodyPr spcFirstLastPara="1" wrap="square" lIns="0" tIns="0" rIns="0" bIns="0" anchor="t" anchorCtr="0">
            <a:noAutofit/>
          </a:bodyPr>
          <a:lstStyle/>
          <a:p>
            <a:pPr marL="273050" lvl="0" indent="-273050">
              <a:lnSpc>
                <a:spcPct val="110000"/>
              </a:lnSpc>
              <a:buSzPct val="100000"/>
              <a:buFont typeface="Arial"/>
              <a:buChar char="•"/>
            </a:pPr>
            <a:r>
              <a:rPr lang="de-DE" sz="1750" dirty="0">
                <a:ea typeface="Poppins SemiBold"/>
                <a:cs typeface="Poppins SemiBold"/>
                <a:sym typeface="Poppins SemiBold"/>
              </a:rPr>
              <a:t>Was ist Ihnen besonders aufgefallen</a:t>
            </a:r>
            <a:r>
              <a:rPr lang="de-DE" sz="1750" dirty="0" smtClean="0">
                <a:ea typeface="Poppins SemiBold"/>
                <a:cs typeface="Poppins SemiBold"/>
                <a:sym typeface="Poppins SemiBold"/>
              </a:rPr>
              <a:t>?</a:t>
            </a:r>
          </a:p>
          <a:p>
            <a:pPr marL="273050" indent="-273050">
              <a:lnSpc>
                <a:spcPct val="110000"/>
              </a:lnSpc>
              <a:buSzPct val="100000"/>
              <a:buFont typeface="Arial"/>
              <a:buChar char="•"/>
            </a:pPr>
            <a:r>
              <a:rPr lang="de-DE" sz="1750" dirty="0">
                <a:ea typeface="Poppins SemiBold"/>
                <a:cs typeface="Poppins SemiBold"/>
                <a:sym typeface="Poppins SemiBold"/>
              </a:rPr>
              <a:t>Wie können diese Materialien wirksam eingesetzt werden?</a:t>
            </a:r>
            <a:endParaRPr lang="de-DE" sz="1750" dirty="0">
              <a:ea typeface="Poppins SemiBold"/>
              <a:cs typeface="Poppins SemiBold"/>
            </a:endParaRPr>
          </a:p>
        </p:txBody>
      </p:sp>
    </p:spTree>
    <p:extLst>
      <p:ext uri="{BB962C8B-B14F-4D97-AF65-F5344CB8AC3E}">
        <p14:creationId xmlns:p14="http://schemas.microsoft.com/office/powerpoint/2010/main" val="974651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0614"/>
            <a:ext cx="8256166" cy="1325563"/>
          </a:xfrm>
        </p:spPr>
        <p:txBody>
          <a:bodyPr>
            <a:normAutofit/>
          </a:bodyPr>
          <a:lstStyle/>
          <a:p>
            <a:pPr algn="l"/>
            <a:r>
              <a:rPr lang="de-DE" dirty="0"/>
              <a:t>Modul 1: Einführung </a:t>
            </a:r>
            <a:r>
              <a:rPr lang="de-DE" dirty="0" smtClean="0"/>
              <a:t>Gastgewerbe und Tourismus</a:t>
            </a:r>
            <a:endParaRPr lang="en-GB" dirty="0"/>
          </a:p>
        </p:txBody>
      </p:sp>
      <p:sp>
        <p:nvSpPr>
          <p:cNvPr id="4" name="Datumsplatzhalter 3"/>
          <p:cNvSpPr>
            <a:spLocks noGrp="1"/>
          </p:cNvSpPr>
          <p:nvPr>
            <p:ph type="dt" sz="half" idx="10"/>
          </p:nvPr>
        </p:nvSpPr>
        <p:spPr/>
        <p:txBody>
          <a:bodyPr/>
          <a:lstStyle/>
          <a:p>
            <a:r>
              <a:rPr lang="de" smtClean="0"/>
              <a:t>2023-1-IS01-KA220-VET-000158090</a:t>
            </a:r>
            <a:endParaRPr lang="en-GB" dirty="0"/>
          </a:p>
        </p:txBody>
      </p:sp>
      <p:sp>
        <p:nvSpPr>
          <p:cNvPr id="6" name="Foliennummernplatzhalter 5"/>
          <p:cNvSpPr>
            <a:spLocks noGrp="1"/>
          </p:cNvSpPr>
          <p:nvPr>
            <p:ph type="sldNum" sz="quarter" idx="12"/>
          </p:nvPr>
        </p:nvSpPr>
        <p:spPr/>
        <p:txBody>
          <a:bodyPr/>
          <a:lstStyle/>
          <a:p>
            <a:fld id="{14CA0E62-3D20-408B-AC03-5D77D4E4AF73}" type="slidenum">
              <a:rPr lang="en-GB" smtClean="0"/>
              <a:t>7</a:t>
            </a:fld>
            <a:endParaRPr lang="en-GB" dirty="0"/>
          </a:p>
        </p:txBody>
      </p:sp>
      <p:sp>
        <p:nvSpPr>
          <p:cNvPr id="8" name="Rechteck 7"/>
          <p:cNvSpPr/>
          <p:nvPr/>
        </p:nvSpPr>
        <p:spPr>
          <a:xfrm>
            <a:off x="368967" y="2123825"/>
            <a:ext cx="11722769" cy="830997"/>
          </a:xfrm>
          <a:prstGeom prst="rect">
            <a:avLst/>
          </a:prstGeom>
        </p:spPr>
        <p:txBody>
          <a:bodyPr wrap="square">
            <a:spAutoFit/>
          </a:bodyPr>
          <a:lstStyle/>
          <a:p>
            <a:endParaRPr lang="en-US" sz="2400" dirty="0"/>
          </a:p>
          <a:p>
            <a:endParaRPr lang="en-GB" sz="2400" dirty="0"/>
          </a:p>
        </p:txBody>
      </p:sp>
      <p:sp>
        <p:nvSpPr>
          <p:cNvPr id="9"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pic>
        <p:nvPicPr>
          <p:cNvPr id="10" name="Google Shape;257;p12" descr="preencoded.png"/>
          <p:cNvPicPr preferRelativeResize="0"/>
          <p:nvPr/>
        </p:nvPicPr>
        <p:blipFill rotWithShape="1">
          <a:blip r:embed="rId3">
            <a:alphaModFix/>
          </a:blip>
          <a:srcRect/>
          <a:stretch/>
        </p:blipFill>
        <p:spPr>
          <a:xfrm>
            <a:off x="8952931" y="1833989"/>
            <a:ext cx="2735504" cy="4103256"/>
          </a:xfrm>
          <a:prstGeom prst="rect">
            <a:avLst/>
          </a:prstGeom>
          <a:noFill/>
          <a:ln>
            <a:noFill/>
          </a:ln>
        </p:spPr>
      </p:pic>
      <p:sp>
        <p:nvSpPr>
          <p:cNvPr id="11" name="Google Shape;258;p12"/>
          <p:cNvSpPr txBox="1"/>
          <p:nvPr/>
        </p:nvSpPr>
        <p:spPr>
          <a:xfrm>
            <a:off x="8952931" y="5992393"/>
            <a:ext cx="2743200" cy="227714"/>
          </a:xfrm>
          <a:prstGeom prst="rect">
            <a:avLst/>
          </a:prstGeom>
          <a:noFill/>
          <a:ln>
            <a:noFill/>
          </a:ln>
        </p:spPr>
        <p:txBody>
          <a:bodyPr spcFirstLastPara="1" wrap="square" lIns="91425" tIns="45700" rIns="91425" bIns="45700" anchor="t" anchorCtr="0">
            <a:spAutoFit/>
          </a:bodyPr>
          <a:lstStyle/>
          <a:p>
            <a:pPr algn="ctr">
              <a:lnSpc>
                <a:spcPct val="110000"/>
              </a:lnSpc>
              <a:buSzPts val="1400"/>
            </a:pPr>
            <a:r>
              <a:rPr lang="en-GB" sz="800" dirty="0" smtClean="0"/>
              <a:t>KI-</a:t>
            </a:r>
            <a:r>
              <a:rPr lang="en-GB" sz="800" dirty="0" err="1" smtClean="0"/>
              <a:t>Bilder</a:t>
            </a:r>
            <a:r>
              <a:rPr lang="en-GB" sz="800" dirty="0" smtClean="0"/>
              <a:t> </a:t>
            </a:r>
            <a:r>
              <a:rPr lang="en-GB" sz="800" dirty="0" err="1"/>
              <a:t>erstellt</a:t>
            </a:r>
            <a:r>
              <a:rPr lang="en-GB" sz="800" dirty="0"/>
              <a:t> </a:t>
            </a:r>
            <a:r>
              <a:rPr lang="en-GB" sz="800" dirty="0" err="1"/>
              <a:t>mit</a:t>
            </a:r>
            <a:r>
              <a:rPr lang="en-GB" sz="800" dirty="0"/>
              <a:t> </a:t>
            </a:r>
            <a:r>
              <a:rPr lang="en-GB" sz="800" dirty="0" err="1"/>
              <a:t>Gamma.app</a:t>
            </a:r>
            <a:endParaRPr lang="en-GB" sz="800" dirty="0"/>
          </a:p>
        </p:txBody>
      </p:sp>
      <p:sp>
        <p:nvSpPr>
          <p:cNvPr id="12" name="Google Shape;259;p12"/>
          <p:cNvSpPr/>
          <p:nvPr/>
        </p:nvSpPr>
        <p:spPr>
          <a:xfrm>
            <a:off x="552558" y="1799530"/>
            <a:ext cx="3664863" cy="2047994"/>
          </a:xfrm>
          <a:prstGeom prst="roundRect">
            <a:avLst>
              <a:gd name="adj" fmla="val 4652"/>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260;p12"/>
          <p:cNvSpPr/>
          <p:nvPr/>
        </p:nvSpPr>
        <p:spPr>
          <a:xfrm>
            <a:off x="786992" y="2033964"/>
            <a:ext cx="3195995" cy="354330"/>
          </a:xfrm>
          <a:prstGeom prst="rect">
            <a:avLst/>
          </a:prstGeom>
          <a:noFill/>
          <a:ln>
            <a:noFill/>
          </a:ln>
        </p:spPr>
        <p:txBody>
          <a:bodyPr spcFirstLastPara="1" wrap="square" lIns="0" tIns="0" rIns="0" bIns="0" anchor="t" anchorCtr="0">
            <a:noAutofit/>
          </a:bodyPr>
          <a:lstStyle/>
          <a:p>
            <a:pPr lvl="0">
              <a:lnSpc>
                <a:spcPct val="90000"/>
              </a:lnSpc>
            </a:pPr>
            <a:r>
              <a:rPr lang="en-GB" sz="1700" b="1" dirty="0" err="1">
                <a:ea typeface="Poppins SemiBold"/>
                <a:cs typeface="Poppins SemiBold"/>
                <a:sym typeface="Poppins SemiBold"/>
              </a:rPr>
              <a:t>Überblick</a:t>
            </a:r>
            <a:r>
              <a:rPr lang="en-GB" sz="1700" b="1" dirty="0">
                <a:ea typeface="Poppins SemiBold"/>
                <a:cs typeface="Poppins SemiBold"/>
                <a:sym typeface="Poppins SemiBold"/>
              </a:rPr>
              <a:t> </a:t>
            </a:r>
            <a:r>
              <a:rPr lang="en-GB" sz="1700" b="1" dirty="0" err="1">
                <a:ea typeface="Poppins SemiBold"/>
                <a:cs typeface="Poppins SemiBold"/>
                <a:sym typeface="Poppins SemiBold"/>
              </a:rPr>
              <a:t>über</a:t>
            </a:r>
            <a:r>
              <a:rPr lang="en-GB" sz="1700" b="1" dirty="0">
                <a:ea typeface="Poppins SemiBold"/>
                <a:cs typeface="Poppins SemiBold"/>
                <a:sym typeface="Poppins SemiBold"/>
              </a:rPr>
              <a:t> den </a:t>
            </a:r>
            <a:r>
              <a:rPr lang="en-GB" sz="1700" b="1" dirty="0" err="1">
                <a:ea typeface="Poppins SemiBold"/>
                <a:cs typeface="Poppins SemiBold"/>
                <a:sym typeface="Poppins SemiBold"/>
              </a:rPr>
              <a:t>Sektor</a:t>
            </a:r>
            <a:endParaRPr sz="1700" b="1" dirty="0"/>
          </a:p>
        </p:txBody>
      </p:sp>
      <p:sp>
        <p:nvSpPr>
          <p:cNvPr id="14" name="Google Shape;261;p12"/>
          <p:cNvSpPr/>
          <p:nvPr/>
        </p:nvSpPr>
        <p:spPr>
          <a:xfrm>
            <a:off x="786992" y="2376648"/>
            <a:ext cx="3195995" cy="990778"/>
          </a:xfrm>
          <a:prstGeom prst="rect">
            <a:avLst/>
          </a:prstGeom>
          <a:noFill/>
          <a:ln>
            <a:noFill/>
          </a:ln>
        </p:spPr>
        <p:txBody>
          <a:bodyPr spcFirstLastPara="1" wrap="square" lIns="0" tIns="0" rIns="0" bIns="0" anchor="t" anchorCtr="0">
            <a:noAutofit/>
          </a:bodyPr>
          <a:lstStyle/>
          <a:p>
            <a:pPr lvl="0">
              <a:lnSpc>
                <a:spcPct val="110000"/>
              </a:lnSpc>
            </a:pPr>
            <a:r>
              <a:rPr lang="de-DE" sz="1650" dirty="0">
                <a:ea typeface="Poppins SemiBold"/>
                <a:cs typeface="Poppins SemiBold"/>
                <a:sym typeface="Poppins SemiBold"/>
              </a:rPr>
              <a:t>Vermittelt den Lernenden allgemeine Kenntnisse über das Gastgewerbe und den Tourismussektor.</a:t>
            </a:r>
            <a:endParaRPr sz="1650" dirty="0"/>
          </a:p>
        </p:txBody>
      </p:sp>
      <p:sp>
        <p:nvSpPr>
          <p:cNvPr id="15" name="Google Shape;262;p12"/>
          <p:cNvSpPr/>
          <p:nvPr/>
        </p:nvSpPr>
        <p:spPr>
          <a:xfrm>
            <a:off x="4444235" y="1799530"/>
            <a:ext cx="3664863" cy="2047994"/>
          </a:xfrm>
          <a:prstGeom prst="roundRect">
            <a:avLst>
              <a:gd name="adj" fmla="val 4652"/>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263;p12"/>
          <p:cNvSpPr/>
          <p:nvPr/>
        </p:nvSpPr>
        <p:spPr>
          <a:xfrm>
            <a:off x="4678676" y="2033975"/>
            <a:ext cx="3430500" cy="354300"/>
          </a:xfrm>
          <a:prstGeom prst="rect">
            <a:avLst/>
          </a:prstGeom>
          <a:noFill/>
          <a:ln>
            <a:noFill/>
          </a:ln>
        </p:spPr>
        <p:txBody>
          <a:bodyPr spcFirstLastPara="1" wrap="square" lIns="0" tIns="0" rIns="0" bIns="0" anchor="t" anchorCtr="0">
            <a:noAutofit/>
          </a:bodyPr>
          <a:lstStyle/>
          <a:p>
            <a:pPr lvl="0">
              <a:lnSpc>
                <a:spcPct val="90000"/>
              </a:lnSpc>
              <a:buClr>
                <a:schemeClr val="accent3"/>
              </a:buClr>
              <a:buSzPts val="3600"/>
            </a:pPr>
            <a:r>
              <a:rPr lang="en-GB" sz="1700" b="1" dirty="0" err="1">
                <a:ea typeface="Poppins SemiBold"/>
                <a:cs typeface="Poppins SemiBold"/>
                <a:sym typeface="Poppins SemiBold"/>
              </a:rPr>
              <a:t>Auswirkungen</a:t>
            </a:r>
            <a:r>
              <a:rPr lang="en-GB" sz="1700" b="1" dirty="0">
                <a:ea typeface="Poppins SemiBold"/>
                <a:cs typeface="Poppins SemiBold"/>
                <a:sym typeface="Poppins SemiBold"/>
              </a:rPr>
              <a:t> auf die Umwelt</a:t>
            </a:r>
            <a:endParaRPr sz="1700" b="1" dirty="0"/>
          </a:p>
        </p:txBody>
      </p:sp>
      <p:sp>
        <p:nvSpPr>
          <p:cNvPr id="17" name="Google Shape;264;p12"/>
          <p:cNvSpPr/>
          <p:nvPr/>
        </p:nvSpPr>
        <p:spPr>
          <a:xfrm>
            <a:off x="4678669" y="2369426"/>
            <a:ext cx="3195995" cy="998001"/>
          </a:xfrm>
          <a:prstGeom prst="rect">
            <a:avLst/>
          </a:prstGeom>
          <a:noFill/>
          <a:ln>
            <a:noFill/>
          </a:ln>
        </p:spPr>
        <p:txBody>
          <a:bodyPr spcFirstLastPara="1" wrap="square" lIns="0" tIns="0" rIns="0" bIns="0" anchor="t" anchorCtr="0">
            <a:noAutofit/>
          </a:bodyPr>
          <a:lstStyle/>
          <a:p>
            <a:pPr lvl="0">
              <a:lnSpc>
                <a:spcPct val="110000"/>
              </a:lnSpc>
            </a:pPr>
            <a:r>
              <a:rPr lang="de-DE" sz="1650" dirty="0" smtClean="0">
                <a:ea typeface="Poppins SemiBold"/>
                <a:cs typeface="Poppins SemiBold"/>
                <a:sym typeface="Poppins SemiBold"/>
              </a:rPr>
              <a:t>Fokussiert </a:t>
            </a:r>
            <a:r>
              <a:rPr lang="de-DE" sz="1650" dirty="0">
                <a:ea typeface="Poppins SemiBold"/>
                <a:cs typeface="Poppins SemiBold"/>
                <a:sym typeface="Poppins SemiBold"/>
              </a:rPr>
              <a:t>auf die Auswirkungen des Sektors auf die Umwelt und das sozioökonomische Leben.</a:t>
            </a:r>
            <a:endParaRPr sz="1650" dirty="0"/>
          </a:p>
        </p:txBody>
      </p:sp>
      <p:sp>
        <p:nvSpPr>
          <p:cNvPr id="18" name="Google Shape;265;p12"/>
          <p:cNvSpPr/>
          <p:nvPr/>
        </p:nvSpPr>
        <p:spPr>
          <a:xfrm>
            <a:off x="552558" y="4074338"/>
            <a:ext cx="3664863" cy="2047994"/>
          </a:xfrm>
          <a:prstGeom prst="roundRect">
            <a:avLst>
              <a:gd name="adj" fmla="val 4652"/>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266;p12"/>
          <p:cNvSpPr/>
          <p:nvPr/>
        </p:nvSpPr>
        <p:spPr>
          <a:xfrm>
            <a:off x="786992" y="4308772"/>
            <a:ext cx="3062049" cy="354330"/>
          </a:xfrm>
          <a:prstGeom prst="rect">
            <a:avLst/>
          </a:prstGeom>
          <a:noFill/>
          <a:ln>
            <a:noFill/>
          </a:ln>
        </p:spPr>
        <p:txBody>
          <a:bodyPr spcFirstLastPara="1" wrap="square" lIns="0" tIns="0" rIns="0" bIns="0" anchor="t" anchorCtr="0">
            <a:noAutofit/>
          </a:bodyPr>
          <a:lstStyle/>
          <a:p>
            <a:pPr lvl="0">
              <a:lnSpc>
                <a:spcPct val="90000"/>
              </a:lnSpc>
              <a:buClr>
                <a:schemeClr val="accent3"/>
              </a:buClr>
              <a:buSzPts val="3600"/>
            </a:pPr>
            <a:r>
              <a:rPr lang="en-GB" sz="1700" b="1" dirty="0" err="1">
                <a:ea typeface="Poppins SemiBold"/>
                <a:cs typeface="Poppins SemiBold"/>
                <a:sym typeface="Poppins SemiBold"/>
              </a:rPr>
              <a:t>Touristische</a:t>
            </a:r>
            <a:r>
              <a:rPr lang="en-GB" sz="1700" b="1" dirty="0">
                <a:ea typeface="Poppins SemiBold"/>
                <a:cs typeface="Poppins SemiBold"/>
                <a:sym typeface="Poppins SemiBold"/>
              </a:rPr>
              <a:t> </a:t>
            </a:r>
            <a:r>
              <a:rPr lang="en-GB" sz="1700" b="1" dirty="0" err="1">
                <a:ea typeface="Poppins SemiBold"/>
                <a:cs typeface="Poppins SemiBold"/>
                <a:sym typeface="Poppins SemiBold"/>
              </a:rPr>
              <a:t>Beweggründe</a:t>
            </a:r>
            <a:endParaRPr sz="1700" b="1" dirty="0"/>
          </a:p>
        </p:txBody>
      </p:sp>
      <p:sp>
        <p:nvSpPr>
          <p:cNvPr id="20" name="Google Shape;267;p12"/>
          <p:cNvSpPr/>
          <p:nvPr/>
        </p:nvSpPr>
        <p:spPr>
          <a:xfrm>
            <a:off x="786992" y="4712492"/>
            <a:ext cx="3195995" cy="1175405"/>
          </a:xfrm>
          <a:prstGeom prst="rect">
            <a:avLst/>
          </a:prstGeom>
          <a:noFill/>
          <a:ln>
            <a:noFill/>
          </a:ln>
        </p:spPr>
        <p:txBody>
          <a:bodyPr spcFirstLastPara="1" wrap="square" lIns="0" tIns="0" rIns="0" bIns="0" anchor="t" anchorCtr="0">
            <a:noAutofit/>
          </a:bodyPr>
          <a:lstStyle/>
          <a:p>
            <a:pPr lvl="0">
              <a:lnSpc>
                <a:spcPct val="110000"/>
              </a:lnSpc>
              <a:buSzPts val="1600"/>
            </a:pPr>
            <a:r>
              <a:rPr lang="de-DE" sz="1650" dirty="0">
                <a:ea typeface="Poppins SemiBold"/>
                <a:cs typeface="Poppins SemiBold"/>
                <a:sym typeface="Poppins SemiBold"/>
              </a:rPr>
              <a:t>Erforscht die Motivationen und Interessen von </a:t>
            </a:r>
            <a:r>
              <a:rPr lang="de-DE" sz="1650" dirty="0" err="1" smtClean="0">
                <a:ea typeface="Poppins SemiBold"/>
                <a:cs typeface="Poppins SemiBold"/>
                <a:sym typeface="Poppins SemiBold"/>
              </a:rPr>
              <a:t>Tourist_innen</a:t>
            </a:r>
            <a:r>
              <a:rPr lang="de-DE" sz="1650" dirty="0" smtClean="0">
                <a:ea typeface="Poppins SemiBold"/>
                <a:cs typeface="Poppins SemiBold"/>
                <a:sym typeface="Poppins SemiBold"/>
              </a:rPr>
              <a:t> </a:t>
            </a:r>
            <a:r>
              <a:rPr lang="de-DE" sz="1650" dirty="0">
                <a:ea typeface="Poppins SemiBold"/>
                <a:cs typeface="Poppins SemiBold"/>
                <a:sym typeface="Poppins SemiBold"/>
              </a:rPr>
              <a:t>und </a:t>
            </a:r>
            <a:r>
              <a:rPr lang="de-DE" sz="1650" dirty="0" err="1" smtClean="0">
                <a:ea typeface="Poppins SemiBold"/>
                <a:cs typeface="Poppins SemiBold"/>
                <a:sym typeface="Poppins SemiBold"/>
              </a:rPr>
              <a:t>Kund_innen</a:t>
            </a:r>
            <a:r>
              <a:rPr lang="de-DE" sz="1650" dirty="0">
                <a:ea typeface="Poppins SemiBold"/>
                <a:cs typeface="Poppins SemiBold"/>
                <a:sym typeface="Poppins SemiBold"/>
              </a:rPr>
              <a:t>.</a:t>
            </a:r>
            <a:endParaRPr sz="1650" i="0" u="none" strike="noStrike" cap="none" dirty="0">
              <a:ea typeface="Arial"/>
              <a:cs typeface="Arial"/>
              <a:sym typeface="Arial"/>
            </a:endParaRPr>
          </a:p>
        </p:txBody>
      </p:sp>
      <p:sp>
        <p:nvSpPr>
          <p:cNvPr id="21" name="Google Shape;268;p12"/>
          <p:cNvSpPr/>
          <p:nvPr/>
        </p:nvSpPr>
        <p:spPr>
          <a:xfrm>
            <a:off x="4444235" y="4074338"/>
            <a:ext cx="3664863" cy="2047994"/>
          </a:xfrm>
          <a:prstGeom prst="roundRect">
            <a:avLst>
              <a:gd name="adj" fmla="val 4652"/>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69;p12"/>
          <p:cNvSpPr/>
          <p:nvPr/>
        </p:nvSpPr>
        <p:spPr>
          <a:xfrm>
            <a:off x="4451855" y="4308772"/>
            <a:ext cx="3657243" cy="354330"/>
          </a:xfrm>
          <a:prstGeom prst="rect">
            <a:avLst/>
          </a:prstGeom>
          <a:noFill/>
          <a:ln>
            <a:noFill/>
          </a:ln>
        </p:spPr>
        <p:txBody>
          <a:bodyPr spcFirstLastPara="1" wrap="square" lIns="0" tIns="0" rIns="0" bIns="0" anchor="t" anchorCtr="0">
            <a:noAutofit/>
          </a:bodyPr>
          <a:lstStyle/>
          <a:p>
            <a:pPr lvl="0" algn="ctr">
              <a:lnSpc>
                <a:spcPct val="90000"/>
              </a:lnSpc>
              <a:buClr>
                <a:schemeClr val="accent3"/>
              </a:buClr>
              <a:buSzPts val="3600"/>
            </a:pPr>
            <a:r>
              <a:rPr lang="en-GB" sz="1700" b="1" dirty="0" err="1">
                <a:ea typeface="Poppins SemiBold"/>
                <a:cs typeface="Poppins SemiBold"/>
                <a:sym typeface="Poppins SemiBold"/>
              </a:rPr>
              <a:t>Auswirkungen</a:t>
            </a:r>
            <a:r>
              <a:rPr lang="en-GB" sz="1700" b="1" dirty="0">
                <a:ea typeface="Poppins SemiBold"/>
                <a:cs typeface="Poppins SemiBold"/>
                <a:sym typeface="Poppins SemiBold"/>
              </a:rPr>
              <a:t> der </a:t>
            </a:r>
            <a:r>
              <a:rPr lang="en-GB" sz="1700" b="1" dirty="0" err="1">
                <a:ea typeface="Poppins SemiBold"/>
                <a:cs typeface="Poppins SemiBold"/>
                <a:sym typeface="Poppins SemiBold"/>
              </a:rPr>
              <a:t>Digitalisierung</a:t>
            </a:r>
            <a:endParaRPr sz="1700" b="1" dirty="0"/>
          </a:p>
        </p:txBody>
      </p:sp>
      <p:sp>
        <p:nvSpPr>
          <p:cNvPr id="23" name="Google Shape;270;p12"/>
          <p:cNvSpPr/>
          <p:nvPr/>
        </p:nvSpPr>
        <p:spPr>
          <a:xfrm>
            <a:off x="4555837" y="4699256"/>
            <a:ext cx="3455399" cy="888385"/>
          </a:xfrm>
          <a:prstGeom prst="rect">
            <a:avLst/>
          </a:prstGeom>
          <a:noFill/>
          <a:ln>
            <a:noFill/>
          </a:ln>
        </p:spPr>
        <p:txBody>
          <a:bodyPr spcFirstLastPara="1" wrap="square" lIns="0" tIns="0" rIns="0" bIns="0" anchor="t" anchorCtr="0">
            <a:noAutofit/>
          </a:bodyPr>
          <a:lstStyle/>
          <a:p>
            <a:pPr lvl="0">
              <a:lnSpc>
                <a:spcPct val="110000"/>
              </a:lnSpc>
            </a:pPr>
            <a:r>
              <a:rPr lang="de-DE" sz="1650" dirty="0">
                <a:ea typeface="Poppins SemiBold"/>
                <a:cs typeface="Poppins SemiBold"/>
                <a:sym typeface="Poppins SemiBold"/>
              </a:rPr>
              <a:t>Untersucht die Auswirkungen der Digitalisierung auf das </a:t>
            </a:r>
            <a:r>
              <a:rPr lang="de-DE" sz="1650" dirty="0" smtClean="0">
                <a:ea typeface="Poppins SemiBold"/>
                <a:cs typeface="Poppins SemiBold"/>
                <a:sym typeface="Poppins SemiBold"/>
              </a:rPr>
              <a:t>Gastgewerbe und den Tourismus.</a:t>
            </a:r>
            <a:endParaRPr sz="1650" dirty="0"/>
          </a:p>
        </p:txBody>
      </p:sp>
    </p:spTree>
    <p:extLst>
      <p:ext uri="{BB962C8B-B14F-4D97-AF65-F5344CB8AC3E}">
        <p14:creationId xmlns:p14="http://schemas.microsoft.com/office/powerpoint/2010/main" val="620052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0614"/>
            <a:ext cx="8256166" cy="1325563"/>
          </a:xfrm>
        </p:spPr>
        <p:txBody>
          <a:bodyPr>
            <a:normAutofit/>
          </a:bodyPr>
          <a:lstStyle/>
          <a:p>
            <a:pPr algn="l"/>
            <a:r>
              <a:rPr lang="de-DE" dirty="0"/>
              <a:t>Modul </a:t>
            </a:r>
            <a:r>
              <a:rPr lang="de-DE" dirty="0" smtClean="0"/>
              <a:t>2</a:t>
            </a:r>
            <a:r>
              <a:rPr lang="de-DE" dirty="0"/>
              <a:t>: Arbeitssicherheit und Gesundheitsschutz</a:t>
            </a:r>
            <a:endParaRPr lang="en-GB" dirty="0"/>
          </a:p>
        </p:txBody>
      </p:sp>
      <p:sp>
        <p:nvSpPr>
          <p:cNvPr id="4" name="Datumsplatzhalter 3"/>
          <p:cNvSpPr>
            <a:spLocks noGrp="1"/>
          </p:cNvSpPr>
          <p:nvPr>
            <p:ph type="dt" sz="half" idx="10"/>
          </p:nvPr>
        </p:nvSpPr>
        <p:spPr/>
        <p:txBody>
          <a:bodyPr/>
          <a:lstStyle/>
          <a:p>
            <a:r>
              <a:rPr lang="de" smtClean="0"/>
              <a:t>2023-1-IS01-KA220-VET-000158090</a:t>
            </a:r>
            <a:endParaRPr lang="en-GB" dirty="0"/>
          </a:p>
        </p:txBody>
      </p:sp>
      <p:sp>
        <p:nvSpPr>
          <p:cNvPr id="6" name="Foliennummernplatzhalter 5"/>
          <p:cNvSpPr>
            <a:spLocks noGrp="1"/>
          </p:cNvSpPr>
          <p:nvPr>
            <p:ph type="sldNum" sz="quarter" idx="12"/>
          </p:nvPr>
        </p:nvSpPr>
        <p:spPr/>
        <p:txBody>
          <a:bodyPr/>
          <a:lstStyle/>
          <a:p>
            <a:fld id="{14CA0E62-3D20-408B-AC03-5D77D4E4AF73}" type="slidenum">
              <a:rPr lang="en-GB" smtClean="0"/>
              <a:t>8</a:t>
            </a:fld>
            <a:endParaRPr lang="en-GB" dirty="0"/>
          </a:p>
        </p:txBody>
      </p:sp>
      <p:sp>
        <p:nvSpPr>
          <p:cNvPr id="8" name="Rechteck 7"/>
          <p:cNvSpPr/>
          <p:nvPr/>
        </p:nvSpPr>
        <p:spPr>
          <a:xfrm>
            <a:off x="370377" y="2418201"/>
            <a:ext cx="11722769" cy="830997"/>
          </a:xfrm>
          <a:prstGeom prst="rect">
            <a:avLst/>
          </a:prstGeom>
        </p:spPr>
        <p:txBody>
          <a:bodyPr wrap="square">
            <a:spAutoFit/>
          </a:bodyPr>
          <a:lstStyle/>
          <a:p>
            <a:endParaRPr lang="en-US" sz="2400" dirty="0"/>
          </a:p>
          <a:p>
            <a:endParaRPr lang="en-GB" sz="2400" dirty="0"/>
          </a:p>
        </p:txBody>
      </p:sp>
      <p:sp>
        <p:nvSpPr>
          <p:cNvPr id="9"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pic>
        <p:nvPicPr>
          <p:cNvPr id="24" name="Google Shape;279;p13" descr="preencoded.png"/>
          <p:cNvPicPr preferRelativeResize="0"/>
          <p:nvPr/>
        </p:nvPicPr>
        <p:blipFill rotWithShape="1">
          <a:blip r:embed="rId3">
            <a:alphaModFix/>
          </a:blip>
          <a:srcRect/>
          <a:stretch/>
        </p:blipFill>
        <p:spPr>
          <a:xfrm>
            <a:off x="0" y="3788945"/>
            <a:ext cx="12192000" cy="2362696"/>
          </a:xfrm>
          <a:prstGeom prst="rect">
            <a:avLst/>
          </a:prstGeom>
          <a:noFill/>
          <a:ln>
            <a:noFill/>
          </a:ln>
        </p:spPr>
      </p:pic>
      <p:sp>
        <p:nvSpPr>
          <p:cNvPr id="25" name="Google Shape;280;p13"/>
          <p:cNvSpPr txBox="1"/>
          <p:nvPr/>
        </p:nvSpPr>
        <p:spPr>
          <a:xfrm>
            <a:off x="10380425" y="6146294"/>
            <a:ext cx="1889155" cy="227714"/>
          </a:xfrm>
          <a:prstGeom prst="rect">
            <a:avLst/>
          </a:prstGeom>
          <a:noFill/>
          <a:ln>
            <a:noFill/>
          </a:ln>
        </p:spPr>
        <p:txBody>
          <a:bodyPr spcFirstLastPara="1" wrap="square" lIns="91425" tIns="45700" rIns="91425" bIns="45700" anchor="t" anchorCtr="0">
            <a:spAutoFit/>
          </a:bodyPr>
          <a:lstStyle/>
          <a:p>
            <a:pPr algn="ctr">
              <a:lnSpc>
                <a:spcPct val="110000"/>
              </a:lnSpc>
              <a:buSzPts val="1400"/>
            </a:pPr>
            <a:r>
              <a:rPr lang="en-GB" sz="800" dirty="0" smtClean="0"/>
              <a:t>KI-</a:t>
            </a:r>
            <a:r>
              <a:rPr lang="en-GB" sz="800" dirty="0" err="1" smtClean="0"/>
              <a:t>Bild</a:t>
            </a:r>
            <a:r>
              <a:rPr lang="en-GB" sz="800" dirty="0" smtClean="0"/>
              <a:t> </a:t>
            </a:r>
            <a:r>
              <a:rPr lang="en-GB" sz="800" dirty="0" err="1"/>
              <a:t>erstellt</a:t>
            </a:r>
            <a:r>
              <a:rPr lang="en-GB" sz="800" dirty="0"/>
              <a:t> </a:t>
            </a:r>
            <a:r>
              <a:rPr lang="en-GB" sz="800" dirty="0" err="1"/>
              <a:t>mit</a:t>
            </a:r>
            <a:r>
              <a:rPr lang="en-GB" sz="800" dirty="0"/>
              <a:t> </a:t>
            </a:r>
            <a:r>
              <a:rPr lang="en-GB" sz="800" dirty="0" err="1"/>
              <a:t>Gamma.app</a:t>
            </a:r>
            <a:endParaRPr lang="en-GB" sz="800" dirty="0"/>
          </a:p>
        </p:txBody>
      </p:sp>
      <p:sp>
        <p:nvSpPr>
          <p:cNvPr id="26" name="Google Shape;281;p13"/>
          <p:cNvSpPr/>
          <p:nvPr/>
        </p:nvSpPr>
        <p:spPr>
          <a:xfrm>
            <a:off x="280614" y="1837249"/>
            <a:ext cx="404673" cy="425943"/>
          </a:xfrm>
          <a:prstGeom prst="roundRect">
            <a:avLst>
              <a:gd name="adj" fmla="val 18669"/>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82;p13"/>
          <p:cNvSpPr/>
          <p:nvPr/>
        </p:nvSpPr>
        <p:spPr>
          <a:xfrm>
            <a:off x="435603" y="1881316"/>
            <a:ext cx="115472" cy="28402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650"/>
              <a:buFont typeface="Arial"/>
              <a:buNone/>
            </a:pPr>
            <a:r>
              <a:rPr lang="en-GB" sz="2650" b="0" i="0" u="none" strike="noStrike" cap="none" dirty="0">
                <a:solidFill>
                  <a:srgbClr val="3C3939"/>
                </a:solidFill>
                <a:latin typeface="Arial"/>
                <a:ea typeface="Arial"/>
                <a:cs typeface="Arial"/>
                <a:sym typeface="Arial"/>
              </a:rPr>
              <a:t>1</a:t>
            </a:r>
            <a:endParaRPr sz="2650" b="0" i="0" u="none" strike="noStrike" cap="none" dirty="0">
              <a:solidFill>
                <a:srgbClr val="000000"/>
              </a:solidFill>
              <a:latin typeface="Arial"/>
              <a:ea typeface="Arial"/>
              <a:cs typeface="Arial"/>
              <a:sym typeface="Arial"/>
            </a:endParaRPr>
          </a:p>
        </p:txBody>
      </p:sp>
      <p:sp>
        <p:nvSpPr>
          <p:cNvPr id="28" name="Google Shape;283;p13"/>
          <p:cNvSpPr/>
          <p:nvPr/>
        </p:nvSpPr>
        <p:spPr>
          <a:xfrm>
            <a:off x="825082" y="1860437"/>
            <a:ext cx="2886578" cy="295755"/>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2200"/>
              <a:buFont typeface="Arial"/>
              <a:buNone/>
            </a:pPr>
            <a:r>
              <a:rPr lang="en-GB" sz="2200" b="0" i="0" u="none" strike="noStrike" cap="none" dirty="0" err="1" smtClean="0">
                <a:ea typeface="Arial"/>
                <a:cs typeface="Arial"/>
                <a:sym typeface="Arial"/>
              </a:rPr>
              <a:t>Arbeitsplatz</a:t>
            </a:r>
            <a:r>
              <a:rPr lang="en-GB" sz="2200" b="0" i="0" u="none" strike="noStrike" cap="none" dirty="0" smtClean="0">
                <a:ea typeface="Arial"/>
                <a:cs typeface="Arial"/>
                <a:sym typeface="Arial"/>
              </a:rPr>
              <a:t> </a:t>
            </a:r>
            <a:r>
              <a:rPr lang="en-GB" sz="2200" b="0" i="0" u="none" strike="noStrike" cap="none" dirty="0" err="1" smtClean="0">
                <a:ea typeface="Arial"/>
                <a:cs typeface="Arial"/>
                <a:sym typeface="Arial"/>
              </a:rPr>
              <a:t>Sicherheit</a:t>
            </a:r>
            <a:endParaRPr sz="2200" b="0" i="0" u="none" strike="noStrike" cap="none" dirty="0">
              <a:ea typeface="Arial"/>
              <a:cs typeface="Arial"/>
              <a:sym typeface="Arial"/>
            </a:endParaRPr>
          </a:p>
        </p:txBody>
      </p:sp>
      <p:sp>
        <p:nvSpPr>
          <p:cNvPr id="29" name="Google Shape;284;p13"/>
          <p:cNvSpPr/>
          <p:nvPr/>
        </p:nvSpPr>
        <p:spPr>
          <a:xfrm>
            <a:off x="825082" y="2350855"/>
            <a:ext cx="3105282" cy="1211641"/>
          </a:xfrm>
          <a:prstGeom prst="rect">
            <a:avLst/>
          </a:prstGeom>
          <a:noFill/>
          <a:ln>
            <a:noFill/>
          </a:ln>
        </p:spPr>
        <p:txBody>
          <a:bodyPr spcFirstLastPara="1" wrap="square" lIns="0" tIns="0" rIns="0" bIns="0" anchor="t" anchorCtr="0">
            <a:noAutofit/>
          </a:bodyPr>
          <a:lstStyle/>
          <a:p>
            <a:pPr lvl="0">
              <a:lnSpc>
                <a:spcPct val="110000"/>
              </a:lnSpc>
              <a:buSzPts val="1750"/>
            </a:pPr>
            <a:r>
              <a:rPr lang="de-DE" sz="1600" dirty="0"/>
              <a:t>Dieses Modul bietet eine umfassende Schulung zu grundlegenden Sicherheitspraktiken und rechtlichen Anforderungen</a:t>
            </a:r>
            <a:r>
              <a:rPr lang="en-GB" sz="1600" b="0" i="0" u="none" strike="noStrike" cap="none" dirty="0" smtClean="0">
                <a:ea typeface="Arial"/>
                <a:cs typeface="Arial"/>
                <a:sym typeface="Arial"/>
              </a:rPr>
              <a:t>.</a:t>
            </a:r>
            <a:endParaRPr sz="1600" b="0" i="0" u="none" strike="noStrike" cap="none" dirty="0">
              <a:ea typeface="Arial"/>
              <a:cs typeface="Arial"/>
              <a:sym typeface="Arial"/>
            </a:endParaRPr>
          </a:p>
        </p:txBody>
      </p:sp>
      <p:sp>
        <p:nvSpPr>
          <p:cNvPr id="30" name="Google Shape;285;p13"/>
          <p:cNvSpPr/>
          <p:nvPr/>
        </p:nvSpPr>
        <p:spPr>
          <a:xfrm>
            <a:off x="4380878" y="1823653"/>
            <a:ext cx="404673" cy="425943"/>
          </a:xfrm>
          <a:prstGeom prst="roundRect">
            <a:avLst>
              <a:gd name="adj" fmla="val 18669"/>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286;p13"/>
          <p:cNvSpPr/>
          <p:nvPr/>
        </p:nvSpPr>
        <p:spPr>
          <a:xfrm>
            <a:off x="4533679" y="1854072"/>
            <a:ext cx="140587" cy="28402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650"/>
              <a:buFont typeface="Arial"/>
              <a:buNone/>
            </a:pPr>
            <a:r>
              <a:rPr lang="en-GB" sz="2650" b="0" i="0" u="none" strike="noStrike" cap="none" dirty="0">
                <a:solidFill>
                  <a:srgbClr val="3C3939"/>
                </a:solidFill>
                <a:latin typeface="Arial"/>
                <a:ea typeface="Arial"/>
                <a:cs typeface="Arial"/>
                <a:sym typeface="Arial"/>
              </a:rPr>
              <a:t>2</a:t>
            </a:r>
            <a:endParaRPr sz="2650" b="0" i="0" u="none" strike="noStrike" cap="none" dirty="0">
              <a:solidFill>
                <a:srgbClr val="000000"/>
              </a:solidFill>
              <a:latin typeface="Arial"/>
              <a:ea typeface="Arial"/>
              <a:cs typeface="Arial"/>
              <a:sym typeface="Arial"/>
            </a:endParaRPr>
          </a:p>
        </p:txBody>
      </p:sp>
      <p:sp>
        <p:nvSpPr>
          <p:cNvPr id="32" name="Google Shape;287;p13"/>
          <p:cNvSpPr/>
          <p:nvPr/>
        </p:nvSpPr>
        <p:spPr>
          <a:xfrm>
            <a:off x="4981522" y="1837289"/>
            <a:ext cx="3035400" cy="2958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2200"/>
              <a:buFont typeface="Arial"/>
              <a:buNone/>
            </a:pPr>
            <a:r>
              <a:rPr lang="en-GB" sz="2200" b="0" i="0" u="none" strike="noStrike" cap="none" dirty="0" err="1" smtClean="0">
                <a:ea typeface="Arial"/>
                <a:cs typeface="Arial"/>
                <a:sym typeface="Arial"/>
              </a:rPr>
              <a:t>Risikomanagement</a:t>
            </a:r>
            <a:endParaRPr sz="2200" b="0" i="0" u="none" strike="noStrike" cap="none" dirty="0">
              <a:ea typeface="Arial"/>
              <a:cs typeface="Arial"/>
              <a:sym typeface="Arial"/>
            </a:endParaRPr>
          </a:p>
        </p:txBody>
      </p:sp>
      <p:sp>
        <p:nvSpPr>
          <p:cNvPr id="33" name="Google Shape;288;p13"/>
          <p:cNvSpPr/>
          <p:nvPr/>
        </p:nvSpPr>
        <p:spPr>
          <a:xfrm>
            <a:off x="4954218" y="2355015"/>
            <a:ext cx="2743200" cy="908731"/>
          </a:xfrm>
          <a:prstGeom prst="rect">
            <a:avLst/>
          </a:prstGeom>
          <a:noFill/>
          <a:ln>
            <a:noFill/>
          </a:ln>
        </p:spPr>
        <p:txBody>
          <a:bodyPr spcFirstLastPara="1" wrap="square" lIns="0" tIns="0" rIns="0" bIns="0" anchor="t" anchorCtr="0">
            <a:noAutofit/>
          </a:bodyPr>
          <a:lstStyle/>
          <a:p>
            <a:pPr lvl="0">
              <a:lnSpc>
                <a:spcPct val="110000"/>
              </a:lnSpc>
              <a:buSzPts val="1750"/>
            </a:pPr>
            <a:r>
              <a:rPr lang="de-DE" sz="1600" dirty="0"/>
              <a:t>Die Lernenden erfahren, wie sie die Grundsätze der Sicherheit am Arbeitsplatz und des Risikomanagements anwenden können.</a:t>
            </a:r>
            <a:endParaRPr sz="1600" b="0" i="0" u="none" strike="noStrike" cap="none" dirty="0">
              <a:ea typeface="Arial"/>
              <a:cs typeface="Arial"/>
              <a:sym typeface="Arial"/>
            </a:endParaRPr>
          </a:p>
        </p:txBody>
      </p:sp>
      <p:sp>
        <p:nvSpPr>
          <p:cNvPr id="34" name="Google Shape;289;p13"/>
          <p:cNvSpPr/>
          <p:nvPr/>
        </p:nvSpPr>
        <p:spPr>
          <a:xfrm>
            <a:off x="8230838" y="1823653"/>
            <a:ext cx="404673" cy="425943"/>
          </a:xfrm>
          <a:prstGeom prst="roundRect">
            <a:avLst>
              <a:gd name="adj" fmla="val 18669"/>
            </a:avLst>
          </a:prstGeom>
          <a:solidFill>
            <a:srgbClr val="E1E1EA"/>
          </a:solidFill>
          <a:ln w="9525" cap="flat" cmpd="sng">
            <a:solidFill>
              <a:srgbClr val="C7C7D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 name="Google Shape;290;p13"/>
          <p:cNvSpPr/>
          <p:nvPr/>
        </p:nvSpPr>
        <p:spPr>
          <a:xfrm>
            <a:off x="8367850" y="1854072"/>
            <a:ext cx="144080" cy="28402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650"/>
              <a:buFont typeface="Arial"/>
              <a:buNone/>
            </a:pPr>
            <a:r>
              <a:rPr lang="en-GB" sz="2650" b="0" i="0" u="none" strike="noStrike" cap="none" dirty="0">
                <a:solidFill>
                  <a:srgbClr val="3C3939"/>
                </a:solidFill>
                <a:latin typeface="Arial"/>
                <a:ea typeface="Arial"/>
                <a:cs typeface="Arial"/>
                <a:sym typeface="Arial"/>
              </a:rPr>
              <a:t>3</a:t>
            </a:r>
            <a:endParaRPr sz="2650" b="0" i="0" u="none" strike="noStrike" cap="none" dirty="0">
              <a:solidFill>
                <a:srgbClr val="000000"/>
              </a:solidFill>
              <a:latin typeface="Arial"/>
              <a:ea typeface="Arial"/>
              <a:cs typeface="Arial"/>
              <a:sym typeface="Arial"/>
            </a:endParaRPr>
          </a:p>
        </p:txBody>
      </p:sp>
      <p:sp>
        <p:nvSpPr>
          <p:cNvPr id="36" name="Google Shape;291;p13"/>
          <p:cNvSpPr/>
          <p:nvPr/>
        </p:nvSpPr>
        <p:spPr>
          <a:xfrm>
            <a:off x="8731577" y="1850949"/>
            <a:ext cx="3108908" cy="295755"/>
          </a:xfrm>
          <a:prstGeom prst="rect">
            <a:avLst/>
          </a:prstGeom>
          <a:noFill/>
          <a:ln>
            <a:noFill/>
          </a:ln>
        </p:spPr>
        <p:txBody>
          <a:bodyPr spcFirstLastPara="1" wrap="square" lIns="0" tIns="0" rIns="0" bIns="0" anchor="t" anchorCtr="0">
            <a:noAutofit/>
          </a:bodyPr>
          <a:lstStyle/>
          <a:p>
            <a:pPr lvl="0">
              <a:lnSpc>
                <a:spcPct val="125000"/>
              </a:lnSpc>
              <a:buSzPts val="2200"/>
            </a:pPr>
            <a:r>
              <a:rPr lang="en-GB" sz="2200" dirty="0" err="1"/>
              <a:t>Gesundheitsstandards</a:t>
            </a:r>
            <a:endParaRPr sz="2200" b="0" i="0" u="none" strike="noStrike" cap="none" dirty="0">
              <a:ea typeface="Arial"/>
              <a:cs typeface="Arial"/>
              <a:sym typeface="Arial"/>
            </a:endParaRPr>
          </a:p>
        </p:txBody>
      </p:sp>
      <p:sp>
        <p:nvSpPr>
          <p:cNvPr id="37" name="Google Shape;292;p13"/>
          <p:cNvSpPr/>
          <p:nvPr/>
        </p:nvSpPr>
        <p:spPr>
          <a:xfrm>
            <a:off x="8731577" y="2355015"/>
            <a:ext cx="2911334" cy="908731"/>
          </a:xfrm>
          <a:prstGeom prst="rect">
            <a:avLst/>
          </a:prstGeom>
          <a:noFill/>
          <a:ln>
            <a:noFill/>
          </a:ln>
        </p:spPr>
        <p:txBody>
          <a:bodyPr spcFirstLastPara="1" wrap="square" lIns="0" tIns="0" rIns="0" bIns="0" anchor="t" anchorCtr="0">
            <a:noAutofit/>
          </a:bodyPr>
          <a:lstStyle/>
          <a:p>
            <a:pPr lvl="0">
              <a:lnSpc>
                <a:spcPct val="110000"/>
              </a:lnSpc>
              <a:buSzPts val="1750"/>
            </a:pPr>
            <a:r>
              <a:rPr lang="de-DE" sz="1600" dirty="0"/>
              <a:t>Ziel des Moduls ist es, Unfälle zu vermeiden und ein sicheres Arbeitsumfeld zu schaffen.</a:t>
            </a:r>
            <a:endParaRPr sz="1600" b="0" i="0" u="none" strike="noStrike" cap="none" dirty="0">
              <a:ea typeface="Arial"/>
              <a:cs typeface="Arial"/>
              <a:sym typeface="Arial"/>
            </a:endParaRPr>
          </a:p>
        </p:txBody>
      </p:sp>
    </p:spTree>
    <p:extLst>
      <p:ext uri="{BB962C8B-B14F-4D97-AF65-F5344CB8AC3E}">
        <p14:creationId xmlns:p14="http://schemas.microsoft.com/office/powerpoint/2010/main" val="3894252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Google Shape;301;p14"/>
          <p:cNvPicPr preferRelativeResize="0"/>
          <p:nvPr/>
        </p:nvPicPr>
        <p:blipFill rotWithShape="1">
          <a:blip r:embed="rId3">
            <a:alphaModFix/>
          </a:blip>
          <a:srcRect t="74671" r="1659" b="-66997"/>
          <a:stretch/>
        </p:blipFill>
        <p:spPr>
          <a:xfrm>
            <a:off x="0" y="4285397"/>
            <a:ext cx="12384000" cy="6264322"/>
          </a:xfrm>
          <a:prstGeom prst="rect">
            <a:avLst/>
          </a:prstGeom>
          <a:noFill/>
          <a:ln>
            <a:noFill/>
          </a:ln>
        </p:spPr>
      </p:pic>
      <p:sp>
        <p:nvSpPr>
          <p:cNvPr id="2" name="Titel 1"/>
          <p:cNvSpPr>
            <a:spLocks noGrp="1"/>
          </p:cNvSpPr>
          <p:nvPr>
            <p:ph type="title"/>
          </p:nvPr>
        </p:nvSpPr>
        <p:spPr>
          <a:xfrm>
            <a:off x="838200" y="320614"/>
            <a:ext cx="8256166" cy="1325563"/>
          </a:xfrm>
        </p:spPr>
        <p:txBody>
          <a:bodyPr>
            <a:normAutofit/>
          </a:bodyPr>
          <a:lstStyle/>
          <a:p>
            <a:pPr algn="l"/>
            <a:r>
              <a:rPr lang="de-DE" dirty="0"/>
              <a:t>Modul </a:t>
            </a:r>
            <a:r>
              <a:rPr lang="de-DE" dirty="0" smtClean="0"/>
              <a:t>3</a:t>
            </a:r>
            <a:r>
              <a:rPr lang="de-DE" dirty="0"/>
              <a:t>: Allgemeine Sauberkeit am </a:t>
            </a:r>
            <a:r>
              <a:rPr lang="de-DE" dirty="0" smtClean="0"/>
              <a:t>Arbeitsplatz</a:t>
            </a:r>
            <a:endParaRPr lang="en-GB" dirty="0"/>
          </a:p>
        </p:txBody>
      </p:sp>
      <p:sp>
        <p:nvSpPr>
          <p:cNvPr id="4" name="Datumsplatzhalter 3"/>
          <p:cNvSpPr>
            <a:spLocks noGrp="1"/>
          </p:cNvSpPr>
          <p:nvPr>
            <p:ph type="dt" sz="half" idx="10"/>
          </p:nvPr>
        </p:nvSpPr>
        <p:spPr/>
        <p:txBody>
          <a:bodyPr/>
          <a:lstStyle/>
          <a:p>
            <a:r>
              <a:rPr lang="de" smtClean="0"/>
              <a:t>2023-1-IS01-KA220-VET-000158090</a:t>
            </a:r>
            <a:endParaRPr lang="en-GB" dirty="0"/>
          </a:p>
        </p:txBody>
      </p:sp>
      <p:sp>
        <p:nvSpPr>
          <p:cNvPr id="6" name="Foliennummernplatzhalter 5"/>
          <p:cNvSpPr>
            <a:spLocks noGrp="1"/>
          </p:cNvSpPr>
          <p:nvPr>
            <p:ph type="sldNum" sz="quarter" idx="12"/>
          </p:nvPr>
        </p:nvSpPr>
        <p:spPr/>
        <p:txBody>
          <a:bodyPr/>
          <a:lstStyle/>
          <a:p>
            <a:fld id="{14CA0E62-3D20-408B-AC03-5D77D4E4AF73}" type="slidenum">
              <a:rPr lang="en-GB" smtClean="0"/>
              <a:t>9</a:t>
            </a:fld>
            <a:endParaRPr lang="en-GB" dirty="0"/>
          </a:p>
        </p:txBody>
      </p:sp>
      <p:sp>
        <p:nvSpPr>
          <p:cNvPr id="8" name="Rechteck 7"/>
          <p:cNvSpPr/>
          <p:nvPr/>
        </p:nvSpPr>
        <p:spPr>
          <a:xfrm>
            <a:off x="370377" y="2418201"/>
            <a:ext cx="11722769" cy="830997"/>
          </a:xfrm>
          <a:prstGeom prst="rect">
            <a:avLst/>
          </a:prstGeom>
        </p:spPr>
        <p:txBody>
          <a:bodyPr wrap="square">
            <a:spAutoFit/>
          </a:bodyPr>
          <a:lstStyle/>
          <a:p>
            <a:endParaRPr lang="en-US" sz="2400" dirty="0"/>
          </a:p>
          <a:p>
            <a:endParaRPr lang="en-GB" sz="2400" dirty="0"/>
          </a:p>
        </p:txBody>
      </p:sp>
      <p:sp>
        <p:nvSpPr>
          <p:cNvPr id="9" name="Fußzeilenplatzhalter 6"/>
          <p:cNvSpPr>
            <a:spLocks noGrp="1"/>
          </p:cNvSpPr>
          <p:nvPr>
            <p:ph type="ftr" sz="quarter" idx="11"/>
          </p:nvPr>
        </p:nvSpPr>
        <p:spPr>
          <a:xfrm>
            <a:off x="4038600" y="6356350"/>
            <a:ext cx="4114800" cy="365125"/>
          </a:xfrm>
        </p:spPr>
        <p:txBody>
          <a:bodyPr/>
          <a:lstStyle/>
          <a:p>
            <a:r>
              <a:rPr lang="de-DE" dirty="0" smtClean="0"/>
              <a:t>Wie </a:t>
            </a:r>
            <a:r>
              <a:rPr lang="de-DE" dirty="0"/>
              <a:t>der </a:t>
            </a:r>
            <a:r>
              <a:rPr lang="de-DE" dirty="0" err="1"/>
              <a:t>JobReady</a:t>
            </a:r>
            <a:r>
              <a:rPr lang="de-DE" dirty="0"/>
              <a:t>-Kurs durchgeführt werden </a:t>
            </a:r>
            <a:r>
              <a:rPr lang="de-DE" dirty="0" smtClean="0"/>
              <a:t>kann</a:t>
            </a:r>
            <a:endParaRPr lang="de" dirty="0"/>
          </a:p>
        </p:txBody>
      </p:sp>
      <p:sp>
        <p:nvSpPr>
          <p:cNvPr id="25" name="Google Shape;280;p13"/>
          <p:cNvSpPr txBox="1"/>
          <p:nvPr/>
        </p:nvSpPr>
        <p:spPr>
          <a:xfrm>
            <a:off x="10108457" y="5983925"/>
            <a:ext cx="1889155" cy="227714"/>
          </a:xfrm>
          <a:prstGeom prst="rect">
            <a:avLst/>
          </a:prstGeom>
          <a:noFill/>
          <a:ln>
            <a:noFill/>
          </a:ln>
        </p:spPr>
        <p:txBody>
          <a:bodyPr spcFirstLastPara="1" wrap="square" lIns="91425" tIns="45700" rIns="91425" bIns="45700" anchor="t" anchorCtr="0">
            <a:spAutoFit/>
          </a:bodyPr>
          <a:lstStyle/>
          <a:p>
            <a:pPr algn="ctr">
              <a:lnSpc>
                <a:spcPct val="110000"/>
              </a:lnSpc>
              <a:buSzPts val="1400"/>
            </a:pPr>
            <a:r>
              <a:rPr lang="en-GB" sz="800" dirty="0" smtClean="0"/>
              <a:t>KI-</a:t>
            </a:r>
            <a:r>
              <a:rPr lang="en-GB" sz="800" dirty="0" err="1" smtClean="0"/>
              <a:t>Bild</a:t>
            </a:r>
            <a:r>
              <a:rPr lang="en-GB" sz="800" dirty="0" smtClean="0"/>
              <a:t> </a:t>
            </a:r>
            <a:r>
              <a:rPr lang="en-GB" sz="800" dirty="0" err="1"/>
              <a:t>erstellt</a:t>
            </a:r>
            <a:r>
              <a:rPr lang="en-GB" sz="800" dirty="0"/>
              <a:t> </a:t>
            </a:r>
            <a:r>
              <a:rPr lang="en-GB" sz="800" dirty="0" err="1"/>
              <a:t>mit</a:t>
            </a:r>
            <a:r>
              <a:rPr lang="en-GB" sz="800" dirty="0"/>
              <a:t> </a:t>
            </a:r>
            <a:r>
              <a:rPr lang="en-GB" sz="800" dirty="0" err="1"/>
              <a:t>Gamma.app</a:t>
            </a:r>
            <a:endParaRPr lang="en-GB" sz="800" dirty="0"/>
          </a:p>
        </p:txBody>
      </p:sp>
      <p:sp>
        <p:nvSpPr>
          <p:cNvPr id="22" name="Google Shape;303;p14"/>
          <p:cNvSpPr/>
          <p:nvPr/>
        </p:nvSpPr>
        <p:spPr>
          <a:xfrm>
            <a:off x="664958" y="2024874"/>
            <a:ext cx="3775200" cy="3543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200"/>
              <a:buFont typeface="Arial"/>
              <a:buNone/>
            </a:pPr>
            <a:r>
              <a:rPr lang="en-GB" sz="2200" b="1" i="0" u="none" strike="noStrike" cap="none" dirty="0" err="1" smtClean="0"/>
              <a:t>Modul</a:t>
            </a:r>
            <a:r>
              <a:rPr lang="en-GB" sz="2200" b="1" i="0" u="none" strike="noStrike" cap="none" dirty="0" smtClean="0"/>
              <a:t> </a:t>
            </a:r>
            <a:r>
              <a:rPr lang="en-GB" sz="2200" b="1" i="0" u="none" strike="noStrike" cap="none" dirty="0" err="1" smtClean="0"/>
              <a:t>Überblick</a:t>
            </a:r>
            <a:endParaRPr sz="2200" b="1" i="0" u="none" strike="noStrike" cap="none" dirty="0"/>
          </a:p>
        </p:txBody>
      </p:sp>
      <p:sp>
        <p:nvSpPr>
          <p:cNvPr id="23" name="Google Shape;304;p14"/>
          <p:cNvSpPr/>
          <p:nvPr/>
        </p:nvSpPr>
        <p:spPr>
          <a:xfrm>
            <a:off x="678606" y="2510488"/>
            <a:ext cx="4243796" cy="725805"/>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t>In diesem Modul geht es um Sauberkeit und Sicherheitsstandards am Arbeitsplatz.</a:t>
            </a:r>
            <a:endParaRPr sz="1750" b="0" i="0" u="none" strike="noStrike" cap="none" dirty="0">
              <a:ea typeface="Arial"/>
              <a:cs typeface="Arial"/>
              <a:sym typeface="Arial"/>
            </a:endParaRPr>
          </a:p>
        </p:txBody>
      </p:sp>
      <p:sp>
        <p:nvSpPr>
          <p:cNvPr id="38" name="Google Shape;305;p14"/>
          <p:cNvSpPr/>
          <p:nvPr/>
        </p:nvSpPr>
        <p:spPr>
          <a:xfrm>
            <a:off x="678605" y="3303886"/>
            <a:ext cx="4619387" cy="882869"/>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t>Es richtet sich an Personen aus dem Gastgewerbe und dem Dienstleistungssektor</a:t>
            </a:r>
            <a:r>
              <a:rPr lang="en-GB" sz="1750" b="0" i="0" u="none" strike="noStrike" cap="none" dirty="0" smtClean="0">
                <a:ea typeface="Arial"/>
                <a:cs typeface="Arial"/>
                <a:sym typeface="Arial"/>
              </a:rPr>
              <a:t>.</a:t>
            </a:r>
            <a:endParaRPr sz="1750" b="0" i="0" u="none" strike="noStrike" cap="none" dirty="0">
              <a:ea typeface="Arial"/>
              <a:cs typeface="Arial"/>
              <a:sym typeface="Arial"/>
            </a:endParaRPr>
          </a:p>
        </p:txBody>
      </p:sp>
      <p:sp>
        <p:nvSpPr>
          <p:cNvPr id="39" name="Google Shape;306;p14"/>
          <p:cNvSpPr/>
          <p:nvPr/>
        </p:nvSpPr>
        <p:spPr>
          <a:xfrm>
            <a:off x="6090881" y="1987036"/>
            <a:ext cx="2930100" cy="3543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200"/>
              <a:buFont typeface="Arial"/>
              <a:buNone/>
            </a:pPr>
            <a:r>
              <a:rPr lang="en-GB" sz="2200" b="1" i="0" u="none" strike="noStrike" cap="none" dirty="0" err="1" smtClean="0"/>
              <a:t>Lernziele</a:t>
            </a:r>
            <a:endParaRPr sz="2200" b="1" i="0" u="none" strike="noStrike" cap="none" dirty="0"/>
          </a:p>
        </p:txBody>
      </p:sp>
      <p:sp>
        <p:nvSpPr>
          <p:cNvPr id="40" name="Google Shape;307;p14"/>
          <p:cNvSpPr/>
          <p:nvPr/>
        </p:nvSpPr>
        <p:spPr>
          <a:xfrm>
            <a:off x="6090891" y="2517054"/>
            <a:ext cx="5463444" cy="725804"/>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t>Die Lernenden erwerben Kenntnisse über verschiedene Aspekte der Sauberkeit am Arbeitsplatz</a:t>
            </a:r>
            <a:r>
              <a:rPr lang="en-GB" sz="1750" b="0" i="0" u="none" strike="noStrike" cap="none" dirty="0" smtClean="0">
                <a:ea typeface="Arial"/>
                <a:cs typeface="Arial"/>
                <a:sym typeface="Arial"/>
              </a:rPr>
              <a:t>.</a:t>
            </a:r>
            <a:endParaRPr dirty="0"/>
          </a:p>
        </p:txBody>
      </p:sp>
      <p:sp>
        <p:nvSpPr>
          <p:cNvPr id="41" name="Google Shape;308;p14"/>
          <p:cNvSpPr/>
          <p:nvPr/>
        </p:nvSpPr>
        <p:spPr>
          <a:xfrm>
            <a:off x="6090879" y="3296456"/>
            <a:ext cx="5732629" cy="363000"/>
          </a:xfrm>
          <a:prstGeom prst="rect">
            <a:avLst/>
          </a:prstGeom>
          <a:noFill/>
          <a:ln>
            <a:noFill/>
          </a:ln>
        </p:spPr>
        <p:txBody>
          <a:bodyPr spcFirstLastPara="1" wrap="square" lIns="0" tIns="0" rIns="0" bIns="0" anchor="t" anchorCtr="0">
            <a:noAutofit/>
          </a:bodyPr>
          <a:lstStyle/>
          <a:p>
            <a:pPr lvl="0">
              <a:lnSpc>
                <a:spcPct val="110000"/>
              </a:lnSpc>
              <a:buSzPts val="1750"/>
            </a:pPr>
            <a:r>
              <a:rPr lang="de-DE" sz="1750" dirty="0"/>
              <a:t>Sicherheit bei der Durchführung von Reinigungsaufgaben wird besonders betont</a:t>
            </a:r>
            <a:endParaRPr sz="1750" b="0" i="0" u="none" strike="noStrike" cap="none" dirty="0">
              <a:ea typeface="Arial"/>
              <a:cs typeface="Arial"/>
              <a:sym typeface="Arial"/>
            </a:endParaRPr>
          </a:p>
        </p:txBody>
      </p:sp>
    </p:spTree>
    <p:extLst>
      <p:ext uri="{BB962C8B-B14F-4D97-AF65-F5344CB8AC3E}">
        <p14:creationId xmlns:p14="http://schemas.microsoft.com/office/powerpoint/2010/main" val="177901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6B1718"/>
      </a:dk2>
      <a:lt2>
        <a:srgbClr val="E7E6E6"/>
      </a:lt2>
      <a:accent1>
        <a:srgbClr val="6B1718"/>
      </a:accent1>
      <a:accent2>
        <a:srgbClr val="107D4F"/>
      </a:accent2>
      <a:accent3>
        <a:srgbClr val="696969"/>
      </a:accent3>
      <a:accent4>
        <a:srgbClr val="6B1718"/>
      </a:accent4>
      <a:accent5>
        <a:srgbClr val="107D4F"/>
      </a:accent5>
      <a:accent6>
        <a:srgbClr val="696969"/>
      </a:accent6>
      <a:hlink>
        <a:srgbClr val="696969"/>
      </a:hlink>
      <a:folHlink>
        <a:srgbClr val="107D4F"/>
      </a:folHlink>
    </a:clrScheme>
    <a:fontScheme name="Personalizado 8">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1215</Words>
  <Application>Microsoft Office PowerPoint</Application>
  <PresentationFormat>Breitbild</PresentationFormat>
  <Paragraphs>191</Paragraphs>
  <Slides>16</Slides>
  <Notes>15</Notes>
  <HiddenSlides>9</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16</vt:i4>
      </vt:variant>
    </vt:vector>
  </HeadingPairs>
  <TitlesOfParts>
    <vt:vector size="26" baseType="lpstr">
      <vt:lpstr>Arial</vt:lpstr>
      <vt:lpstr>Calibri</vt:lpstr>
      <vt:lpstr>Poppins</vt:lpstr>
      <vt:lpstr>Poppins Light</vt:lpstr>
      <vt:lpstr>Poppins Medium</vt:lpstr>
      <vt:lpstr>Poppins SemiBold</vt:lpstr>
      <vt:lpstr>Raleway</vt:lpstr>
      <vt:lpstr>Roboto</vt:lpstr>
      <vt:lpstr>Times New Roman</vt:lpstr>
      <vt:lpstr>Tema de Office</vt:lpstr>
      <vt:lpstr>PowerPoint-Präsentation</vt:lpstr>
      <vt:lpstr>Unterrichtsphilosophie</vt:lpstr>
      <vt:lpstr>Lehrmethoden</vt:lpstr>
      <vt:lpstr>Erinnerung an Kursressourcen</vt:lpstr>
      <vt:lpstr>Überprüfung von Arbeitsblättern und Bewertungen</vt:lpstr>
      <vt:lpstr>AKTIVITÄT: Erkunden und Nachdenken</vt:lpstr>
      <vt:lpstr>Modul 1: Einführung Gastgewerbe und Tourismus</vt:lpstr>
      <vt:lpstr>Modul 2: Arbeitssicherheit und Gesundheitsschutz</vt:lpstr>
      <vt:lpstr>Modul 3: Allgemeine Sauberkeit am Arbeitsplatz</vt:lpstr>
      <vt:lpstr>Modul 4: Rezeptionsbetrieb und Informationssysteme</vt:lpstr>
      <vt:lpstr>Modul 5: Gastronomiebetrieb</vt:lpstr>
      <vt:lpstr>Modul 6: Professionelle Kommunikation im Gast- und Beherbergungsgewerbe</vt:lpstr>
      <vt:lpstr>Modul 7: Rechnen im Gast- und Beherbergungsgewerbe</vt:lpstr>
      <vt:lpstr>Schlussfolgerung</vt:lpstr>
      <vt:lpstr>Kaffeepause!</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Sabine Ottensammer</cp:lastModifiedBy>
  <cp:revision>344</cp:revision>
  <dcterms:created xsi:type="dcterms:W3CDTF">2023-05-31T15:03:02Z</dcterms:created>
  <dcterms:modified xsi:type="dcterms:W3CDTF">2025-01-21T11:10:11Z</dcterms:modified>
</cp:coreProperties>
</file>