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64" r:id="rId5"/>
    <p:sldId id="265" r:id="rId6"/>
    <p:sldId id="266" r:id="rId7"/>
    <p:sldId id="260" r:id="rId8"/>
    <p:sldId id="270" r:id="rId9"/>
    <p:sldId id="271" r:id="rId10"/>
    <p:sldId id="273" r:id="rId11"/>
    <p:sldId id="274" r:id="rId12"/>
    <p:sldId id="275" r:id="rId13"/>
    <p:sldId id="276" r:id="rId14"/>
    <p:sldId id="267" r:id="rId15"/>
  </p:sldIdLst>
  <p:sldSz cx="12192000" cy="6858000"/>
  <p:notesSz cx="6858000" cy="9144000"/>
  <p:defaultTextStyle>
    <a:defPPr>
      <a:defRPr lang="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12E"/>
    <a:srgbClr val="DD1567"/>
    <a:srgbClr val="C5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75" autoAdjust="0"/>
  </p:normalViewPr>
  <p:slideViewPr>
    <p:cSldViewPr snapToGrid="0">
      <p:cViewPr varScale="1">
        <p:scale>
          <a:sx n="79" d="100"/>
          <a:sy n="7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9B86A-3E6D-46BB-A863-EA3CDD5274D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8559CD6-9D21-4C0D-8DF1-722465EE50A1}">
      <dgm:prSet phldrT="[Text]"/>
      <dgm:spPr/>
      <dgm:t>
        <a:bodyPr/>
        <a:lstStyle/>
        <a:p>
          <a:r>
            <a:rPr lang="de" dirty="0" smtClean="0"/>
            <a:t>Inhalte, die im Klassenzimmer bzw. am Arbeitsplatz vermittelt werden</a:t>
          </a:r>
          <a:endParaRPr lang="en-GB" dirty="0"/>
        </a:p>
      </dgm:t>
    </dgm:pt>
    <dgm:pt modelId="{55AF7656-4203-4273-9F0E-F27003309170}" type="parTrans" cxnId="{C8B30F30-3282-4071-B9CF-145E35B18EE9}">
      <dgm:prSet/>
      <dgm:spPr/>
      <dgm:t>
        <a:bodyPr/>
        <a:lstStyle/>
        <a:p>
          <a:endParaRPr lang="en-GB"/>
        </a:p>
      </dgm:t>
    </dgm:pt>
    <dgm:pt modelId="{D2BCCF73-D8F9-4D73-BBAC-27DBFC672741}" type="sibTrans" cxnId="{C8B30F30-3282-4071-B9CF-145E35B18EE9}">
      <dgm:prSet/>
      <dgm:spPr/>
      <dgm:t>
        <a:bodyPr/>
        <a:lstStyle/>
        <a:p>
          <a:endParaRPr lang="en-GB"/>
        </a:p>
      </dgm:t>
    </dgm:pt>
    <dgm:pt modelId="{A4AF270F-1328-4B15-9737-EC387B336A79}">
      <dgm:prSet phldrT="[Text]"/>
      <dgm:spPr/>
      <dgm:t>
        <a:bodyPr/>
        <a:lstStyle/>
        <a:p>
          <a:r>
            <a:rPr lang="de" dirty="0" smtClean="0"/>
            <a:t>Unterrichtsinhalte</a:t>
          </a:r>
          <a:endParaRPr lang="en-GB" dirty="0"/>
        </a:p>
      </dgm:t>
    </dgm:pt>
    <dgm:pt modelId="{4B30C058-ADFF-4824-BF22-311E9DAEEEB9}" type="parTrans" cxnId="{0D90F11B-B4DD-4FC9-A891-D580C98ABAB9}">
      <dgm:prSet/>
      <dgm:spPr/>
      <dgm:t>
        <a:bodyPr/>
        <a:lstStyle/>
        <a:p>
          <a:endParaRPr lang="en-GB"/>
        </a:p>
      </dgm:t>
    </dgm:pt>
    <dgm:pt modelId="{C421746E-8895-43CC-9EC2-61C96189330C}" type="sibTrans" cxnId="{0D90F11B-B4DD-4FC9-A891-D580C98ABAB9}">
      <dgm:prSet/>
      <dgm:spPr/>
      <dgm:t>
        <a:bodyPr/>
        <a:lstStyle/>
        <a:p>
          <a:endParaRPr lang="en-GB"/>
        </a:p>
      </dgm:t>
    </dgm:pt>
    <dgm:pt modelId="{B2CB3C75-46B6-46AB-92CE-19665010EFD1}">
      <dgm:prSet phldrT="[Text]"/>
      <dgm:spPr/>
      <dgm:t>
        <a:bodyPr/>
        <a:lstStyle/>
        <a:p>
          <a:r>
            <a:rPr lang="de" dirty="0" smtClean="0"/>
            <a:t>Lehrplan</a:t>
          </a:r>
          <a:endParaRPr lang="en-GB" dirty="0"/>
        </a:p>
      </dgm:t>
    </dgm:pt>
    <dgm:pt modelId="{02CAF735-0970-40B7-8D34-DB336ABF2A44}" type="parTrans" cxnId="{23F76EB9-038E-4785-AF4B-F7BDDB1945C0}">
      <dgm:prSet/>
      <dgm:spPr/>
      <dgm:t>
        <a:bodyPr/>
        <a:lstStyle/>
        <a:p>
          <a:endParaRPr lang="en-GB"/>
        </a:p>
      </dgm:t>
    </dgm:pt>
    <dgm:pt modelId="{6C3D9F46-FEDB-4EC7-9FB7-C8A689A8E248}" type="sibTrans" cxnId="{23F76EB9-038E-4785-AF4B-F7BDDB1945C0}">
      <dgm:prSet/>
      <dgm:spPr/>
      <dgm:t>
        <a:bodyPr/>
        <a:lstStyle/>
        <a:p>
          <a:endParaRPr lang="en-GB"/>
        </a:p>
      </dgm:t>
    </dgm:pt>
    <dgm:pt modelId="{B3502B21-EB70-4812-8E31-01703A2E24AA}">
      <dgm:prSet/>
      <dgm:spPr/>
      <dgm:t>
        <a:bodyPr/>
        <a:lstStyle/>
        <a:p>
          <a:r>
            <a:rPr lang="de" smtClean="0"/>
            <a:t>Bewertung</a:t>
          </a:r>
          <a:endParaRPr lang="en-GB" dirty="0"/>
        </a:p>
      </dgm:t>
    </dgm:pt>
    <dgm:pt modelId="{5542525C-28AB-4396-A342-F44665334ABD}" type="parTrans" cxnId="{0EDC3504-73BF-4A45-B629-1463438EE477}">
      <dgm:prSet/>
      <dgm:spPr/>
      <dgm:t>
        <a:bodyPr/>
        <a:lstStyle/>
        <a:p>
          <a:endParaRPr lang="en-GB"/>
        </a:p>
      </dgm:t>
    </dgm:pt>
    <dgm:pt modelId="{20E6F0DD-5C54-4EAE-894A-2E17D1437769}" type="sibTrans" cxnId="{0EDC3504-73BF-4A45-B629-1463438EE477}">
      <dgm:prSet/>
      <dgm:spPr/>
      <dgm:t>
        <a:bodyPr/>
        <a:lstStyle/>
        <a:p>
          <a:endParaRPr lang="en-GB"/>
        </a:p>
      </dgm:t>
    </dgm:pt>
    <dgm:pt modelId="{F01D870C-9E1A-461A-92C9-089F69238221}">
      <dgm:prSet phldrT="[Text]"/>
      <dgm:spPr/>
      <dgm:t>
        <a:bodyPr/>
        <a:lstStyle/>
        <a:p>
          <a:r>
            <a:rPr lang="de" smtClean="0"/>
            <a:t>Einzelarbeit („Hausaufgaben“)</a:t>
          </a:r>
          <a:endParaRPr lang="en-GB" dirty="0"/>
        </a:p>
      </dgm:t>
    </dgm:pt>
    <dgm:pt modelId="{EC205A24-8841-46BF-AD32-E3493A09630F}" type="parTrans" cxnId="{7A906C49-A974-4814-9A9A-A0589B79BBD4}">
      <dgm:prSet/>
      <dgm:spPr/>
      <dgm:t>
        <a:bodyPr/>
        <a:lstStyle/>
        <a:p>
          <a:endParaRPr lang="en-GB"/>
        </a:p>
      </dgm:t>
    </dgm:pt>
    <dgm:pt modelId="{75E3EA82-AEE2-41DE-B30D-756B98B94B59}" type="sibTrans" cxnId="{7A906C49-A974-4814-9A9A-A0589B79BBD4}">
      <dgm:prSet/>
      <dgm:spPr/>
      <dgm:t>
        <a:bodyPr/>
        <a:lstStyle/>
        <a:p>
          <a:endParaRPr lang="en-GB"/>
        </a:p>
      </dgm:t>
    </dgm:pt>
    <dgm:pt modelId="{96BA50AC-79D7-4BD3-AA6B-6D93A5CBD0E6}">
      <dgm:prSet phldrT="[Text]"/>
      <dgm:spPr>
        <a:noFill/>
      </dgm:spPr>
      <dgm:t>
        <a:bodyPr/>
        <a:lstStyle/>
        <a:p>
          <a:endParaRPr lang="en-GB" dirty="0"/>
        </a:p>
      </dgm:t>
    </dgm:pt>
    <dgm:pt modelId="{EFF4C1AD-52D1-4FC7-B735-E9140E69B022}" type="parTrans" cxnId="{DA3EF53A-9E02-467D-B0F6-FAE145642A87}">
      <dgm:prSet/>
      <dgm:spPr/>
      <dgm:t>
        <a:bodyPr/>
        <a:lstStyle/>
        <a:p>
          <a:endParaRPr lang="en-GB"/>
        </a:p>
      </dgm:t>
    </dgm:pt>
    <dgm:pt modelId="{17B07F11-9B23-4C96-8E24-73B975A6F42E}" type="sibTrans" cxnId="{DA3EF53A-9E02-467D-B0F6-FAE145642A87}">
      <dgm:prSet/>
      <dgm:spPr/>
      <dgm:t>
        <a:bodyPr/>
        <a:lstStyle/>
        <a:p>
          <a:endParaRPr lang="en-GB"/>
        </a:p>
      </dgm:t>
    </dgm:pt>
    <dgm:pt modelId="{F5D4194F-BA6E-4C42-877A-2DF82FB36954}">
      <dgm:prSet phldrT="[Text]"/>
      <dgm:spPr>
        <a:noFill/>
      </dgm:spPr>
      <dgm:t>
        <a:bodyPr/>
        <a:lstStyle/>
        <a:p>
          <a:endParaRPr lang="en-GB" dirty="0"/>
        </a:p>
      </dgm:t>
    </dgm:pt>
    <dgm:pt modelId="{7989B642-DDD0-44FE-9120-2DC348A4A3B0}" type="parTrans" cxnId="{396574D4-A39F-4168-A871-E0BB71FD412D}">
      <dgm:prSet/>
      <dgm:spPr/>
      <dgm:t>
        <a:bodyPr/>
        <a:lstStyle/>
        <a:p>
          <a:endParaRPr lang="en-GB"/>
        </a:p>
      </dgm:t>
    </dgm:pt>
    <dgm:pt modelId="{4211B0BA-9018-4721-9FA9-A64AC9B44B41}" type="sibTrans" cxnId="{396574D4-A39F-4168-A871-E0BB71FD412D}">
      <dgm:prSet/>
      <dgm:spPr/>
      <dgm:t>
        <a:bodyPr/>
        <a:lstStyle/>
        <a:p>
          <a:endParaRPr lang="en-GB"/>
        </a:p>
      </dgm:t>
    </dgm:pt>
    <dgm:pt modelId="{B14AAB11-45CE-4465-A258-89F116D2FD5A}" type="pres">
      <dgm:prSet presAssocID="{90C9B86A-3E6D-46BB-A863-EA3CDD5274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993C7E-725B-4895-8D22-23E05242ECFB}" type="pres">
      <dgm:prSet presAssocID="{F01D870C-9E1A-461A-92C9-089F69238221}" presName="node" presStyleLbl="node1" presStyleIdx="0" presStyleCnt="7" custLinFactNeighborX="-18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E5F3F2-F29A-4D41-B266-3C44B7C17BF3}" type="pres">
      <dgm:prSet presAssocID="{75E3EA82-AEE2-41DE-B30D-756B98B94B59}" presName="sibTrans" presStyleCnt="0"/>
      <dgm:spPr/>
    </dgm:pt>
    <dgm:pt modelId="{56F8E834-7E9F-466D-B275-FE0D0CF67E4D}" type="pres">
      <dgm:prSet presAssocID="{96BA50AC-79D7-4BD3-AA6B-6D93A5CBD0E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3B213D-4315-402A-88B8-6762780C0DD7}" type="pres">
      <dgm:prSet presAssocID="{17B07F11-9B23-4C96-8E24-73B975A6F42E}" presName="sibTrans" presStyleCnt="0"/>
      <dgm:spPr/>
    </dgm:pt>
    <dgm:pt modelId="{D876D4B3-D632-4353-8B86-632296F66F98}" type="pres">
      <dgm:prSet presAssocID="{68559CD6-9D21-4C0D-8DF1-722465EE50A1}" presName="node" presStyleLbl="node1" presStyleIdx="2" presStyleCnt="7" custAng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8D9CCB-7FCC-4D32-9FFB-1CFA2D502952}" type="pres">
      <dgm:prSet presAssocID="{D2BCCF73-D8F9-4D73-BBAC-27DBFC672741}" presName="sibTrans" presStyleCnt="0"/>
      <dgm:spPr/>
    </dgm:pt>
    <dgm:pt modelId="{AED14406-6095-4C65-BCB5-7411837ACE82}" type="pres">
      <dgm:prSet presAssocID="{B3502B21-EB70-4812-8E31-01703A2E24A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419C10-D04E-40CC-98C3-73F871F6C526}" type="pres">
      <dgm:prSet presAssocID="{20E6F0DD-5C54-4EAE-894A-2E17D1437769}" presName="sibTrans" presStyleCnt="0"/>
      <dgm:spPr/>
    </dgm:pt>
    <dgm:pt modelId="{7F8C7C9F-7680-4A44-9782-753AF1910191}" type="pres">
      <dgm:prSet presAssocID="{A4AF270F-1328-4B15-9737-EC387B336A7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548386-EFD9-4BDF-990A-57A268EF7FA0}" type="pres">
      <dgm:prSet presAssocID="{C421746E-8895-43CC-9EC2-61C96189330C}" presName="sibTrans" presStyleCnt="0"/>
      <dgm:spPr/>
    </dgm:pt>
    <dgm:pt modelId="{C6B53570-0A6E-4C31-9903-98A07422E673}" type="pres">
      <dgm:prSet presAssocID="{F5D4194F-BA6E-4C42-877A-2DF82FB3695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811B7A-AB07-4868-A417-B48AF7C814F6}" type="pres">
      <dgm:prSet presAssocID="{4211B0BA-9018-4721-9FA9-A64AC9B44B41}" presName="sibTrans" presStyleCnt="0"/>
      <dgm:spPr/>
    </dgm:pt>
    <dgm:pt modelId="{18C812A5-0D59-4C8D-962A-3D3702C716ED}" type="pres">
      <dgm:prSet presAssocID="{B2CB3C75-46B6-46AB-92CE-19665010EFD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374C9C-0F75-421A-AA5B-582B53E5D46C}" type="presOf" srcId="{68559CD6-9D21-4C0D-8DF1-722465EE50A1}" destId="{D876D4B3-D632-4353-8B86-632296F66F98}" srcOrd="0" destOrd="0" presId="urn:microsoft.com/office/officeart/2005/8/layout/default"/>
    <dgm:cxn modelId="{DA3EF53A-9E02-467D-B0F6-FAE145642A87}" srcId="{90C9B86A-3E6D-46BB-A863-EA3CDD5274DF}" destId="{96BA50AC-79D7-4BD3-AA6B-6D93A5CBD0E6}" srcOrd="1" destOrd="0" parTransId="{EFF4C1AD-52D1-4FC7-B735-E9140E69B022}" sibTransId="{17B07F11-9B23-4C96-8E24-73B975A6F42E}"/>
    <dgm:cxn modelId="{396574D4-A39F-4168-A871-E0BB71FD412D}" srcId="{90C9B86A-3E6D-46BB-A863-EA3CDD5274DF}" destId="{F5D4194F-BA6E-4C42-877A-2DF82FB36954}" srcOrd="5" destOrd="0" parTransId="{7989B642-DDD0-44FE-9120-2DC348A4A3B0}" sibTransId="{4211B0BA-9018-4721-9FA9-A64AC9B44B41}"/>
    <dgm:cxn modelId="{7A906C49-A974-4814-9A9A-A0589B79BBD4}" srcId="{90C9B86A-3E6D-46BB-A863-EA3CDD5274DF}" destId="{F01D870C-9E1A-461A-92C9-089F69238221}" srcOrd="0" destOrd="0" parTransId="{EC205A24-8841-46BF-AD32-E3493A09630F}" sibTransId="{75E3EA82-AEE2-41DE-B30D-756B98B94B59}"/>
    <dgm:cxn modelId="{0D90F11B-B4DD-4FC9-A891-D580C98ABAB9}" srcId="{90C9B86A-3E6D-46BB-A863-EA3CDD5274DF}" destId="{A4AF270F-1328-4B15-9737-EC387B336A79}" srcOrd="4" destOrd="0" parTransId="{4B30C058-ADFF-4824-BF22-311E9DAEEEB9}" sibTransId="{C421746E-8895-43CC-9EC2-61C96189330C}"/>
    <dgm:cxn modelId="{63E11D60-F38E-4072-BD20-4ABBB2AED7F0}" type="presOf" srcId="{B3502B21-EB70-4812-8E31-01703A2E24AA}" destId="{AED14406-6095-4C65-BCB5-7411837ACE82}" srcOrd="0" destOrd="0" presId="urn:microsoft.com/office/officeart/2005/8/layout/default"/>
    <dgm:cxn modelId="{0858F9BB-5CBF-4E98-BE0B-972D791AA298}" type="presOf" srcId="{B2CB3C75-46B6-46AB-92CE-19665010EFD1}" destId="{18C812A5-0D59-4C8D-962A-3D3702C716ED}" srcOrd="0" destOrd="0" presId="urn:microsoft.com/office/officeart/2005/8/layout/default"/>
    <dgm:cxn modelId="{0EDC3504-73BF-4A45-B629-1463438EE477}" srcId="{90C9B86A-3E6D-46BB-A863-EA3CDD5274DF}" destId="{B3502B21-EB70-4812-8E31-01703A2E24AA}" srcOrd="3" destOrd="0" parTransId="{5542525C-28AB-4396-A342-F44665334ABD}" sibTransId="{20E6F0DD-5C54-4EAE-894A-2E17D1437769}"/>
    <dgm:cxn modelId="{EDA353BD-2D41-4363-A8CF-EA28AC93977D}" type="presOf" srcId="{A4AF270F-1328-4B15-9737-EC387B336A79}" destId="{7F8C7C9F-7680-4A44-9782-753AF1910191}" srcOrd="0" destOrd="0" presId="urn:microsoft.com/office/officeart/2005/8/layout/default"/>
    <dgm:cxn modelId="{65CF5C95-55A3-49D7-B3EB-C44E6CEDA1E0}" type="presOf" srcId="{96BA50AC-79D7-4BD3-AA6B-6D93A5CBD0E6}" destId="{56F8E834-7E9F-466D-B275-FE0D0CF67E4D}" srcOrd="0" destOrd="0" presId="urn:microsoft.com/office/officeart/2005/8/layout/default"/>
    <dgm:cxn modelId="{B473278C-0A5F-4C1E-94F4-FFACEB2A1CE2}" type="presOf" srcId="{90C9B86A-3E6D-46BB-A863-EA3CDD5274DF}" destId="{B14AAB11-45CE-4465-A258-89F116D2FD5A}" srcOrd="0" destOrd="0" presId="urn:microsoft.com/office/officeart/2005/8/layout/default"/>
    <dgm:cxn modelId="{23F76EB9-038E-4785-AF4B-F7BDDB1945C0}" srcId="{90C9B86A-3E6D-46BB-A863-EA3CDD5274DF}" destId="{B2CB3C75-46B6-46AB-92CE-19665010EFD1}" srcOrd="6" destOrd="0" parTransId="{02CAF735-0970-40B7-8D34-DB336ABF2A44}" sibTransId="{6C3D9F46-FEDB-4EC7-9FB7-C8A689A8E248}"/>
    <dgm:cxn modelId="{2DD032B5-476A-4632-94B3-84D12064D707}" type="presOf" srcId="{F01D870C-9E1A-461A-92C9-089F69238221}" destId="{C3993C7E-725B-4895-8D22-23E05242ECFB}" srcOrd="0" destOrd="0" presId="urn:microsoft.com/office/officeart/2005/8/layout/default"/>
    <dgm:cxn modelId="{C8B30F30-3282-4071-B9CF-145E35B18EE9}" srcId="{90C9B86A-3E6D-46BB-A863-EA3CDD5274DF}" destId="{68559CD6-9D21-4C0D-8DF1-722465EE50A1}" srcOrd="2" destOrd="0" parTransId="{55AF7656-4203-4273-9F0E-F27003309170}" sibTransId="{D2BCCF73-D8F9-4D73-BBAC-27DBFC672741}"/>
    <dgm:cxn modelId="{853A2500-939C-498F-B401-05E1537E21B1}" type="presOf" srcId="{F5D4194F-BA6E-4C42-877A-2DF82FB36954}" destId="{C6B53570-0A6E-4C31-9903-98A07422E673}" srcOrd="0" destOrd="0" presId="urn:microsoft.com/office/officeart/2005/8/layout/default"/>
    <dgm:cxn modelId="{F4C693B4-BF78-40DC-BBCE-786B0715CF12}" type="presParOf" srcId="{B14AAB11-45CE-4465-A258-89F116D2FD5A}" destId="{C3993C7E-725B-4895-8D22-23E05242ECFB}" srcOrd="0" destOrd="0" presId="urn:microsoft.com/office/officeart/2005/8/layout/default"/>
    <dgm:cxn modelId="{21170C0C-DE08-472F-A4E1-F3C2E9C07805}" type="presParOf" srcId="{B14AAB11-45CE-4465-A258-89F116D2FD5A}" destId="{5AE5F3F2-F29A-4D41-B266-3C44B7C17BF3}" srcOrd="1" destOrd="0" presId="urn:microsoft.com/office/officeart/2005/8/layout/default"/>
    <dgm:cxn modelId="{D1D7440E-0EAD-46A6-B035-4178DA8949B3}" type="presParOf" srcId="{B14AAB11-45CE-4465-A258-89F116D2FD5A}" destId="{56F8E834-7E9F-466D-B275-FE0D0CF67E4D}" srcOrd="2" destOrd="0" presId="urn:microsoft.com/office/officeart/2005/8/layout/default"/>
    <dgm:cxn modelId="{0CB78F08-AAF8-4112-8240-DD52D2E660C5}" type="presParOf" srcId="{B14AAB11-45CE-4465-A258-89F116D2FD5A}" destId="{503B213D-4315-402A-88B8-6762780C0DD7}" srcOrd="3" destOrd="0" presId="urn:microsoft.com/office/officeart/2005/8/layout/default"/>
    <dgm:cxn modelId="{1BDF36DA-5F02-434F-9A0A-B80CBEFCEF2B}" type="presParOf" srcId="{B14AAB11-45CE-4465-A258-89F116D2FD5A}" destId="{D876D4B3-D632-4353-8B86-632296F66F98}" srcOrd="4" destOrd="0" presId="urn:microsoft.com/office/officeart/2005/8/layout/default"/>
    <dgm:cxn modelId="{9146F243-1A60-464E-81B3-A10C1875CD4B}" type="presParOf" srcId="{B14AAB11-45CE-4465-A258-89F116D2FD5A}" destId="{8F8D9CCB-7FCC-4D32-9FFB-1CFA2D502952}" srcOrd="5" destOrd="0" presId="urn:microsoft.com/office/officeart/2005/8/layout/default"/>
    <dgm:cxn modelId="{C2006CA3-F7C4-4FAA-86EC-6BDC4CB150E7}" type="presParOf" srcId="{B14AAB11-45CE-4465-A258-89F116D2FD5A}" destId="{AED14406-6095-4C65-BCB5-7411837ACE82}" srcOrd="6" destOrd="0" presId="urn:microsoft.com/office/officeart/2005/8/layout/default"/>
    <dgm:cxn modelId="{EE4EF626-1CBE-4DE1-97B1-E65911C5FDDE}" type="presParOf" srcId="{B14AAB11-45CE-4465-A258-89F116D2FD5A}" destId="{7D419C10-D04E-40CC-98C3-73F871F6C526}" srcOrd="7" destOrd="0" presId="urn:microsoft.com/office/officeart/2005/8/layout/default"/>
    <dgm:cxn modelId="{F0F62540-53CC-4414-944F-FB0728F8F3B2}" type="presParOf" srcId="{B14AAB11-45CE-4465-A258-89F116D2FD5A}" destId="{7F8C7C9F-7680-4A44-9782-753AF1910191}" srcOrd="8" destOrd="0" presId="urn:microsoft.com/office/officeart/2005/8/layout/default"/>
    <dgm:cxn modelId="{82D237E8-AB84-4565-ADB5-02DACEE44B7F}" type="presParOf" srcId="{B14AAB11-45CE-4465-A258-89F116D2FD5A}" destId="{B2548386-EFD9-4BDF-990A-57A268EF7FA0}" srcOrd="9" destOrd="0" presId="urn:microsoft.com/office/officeart/2005/8/layout/default"/>
    <dgm:cxn modelId="{692CA942-23FA-416F-B0AC-464CEA52A096}" type="presParOf" srcId="{B14AAB11-45CE-4465-A258-89F116D2FD5A}" destId="{C6B53570-0A6E-4C31-9903-98A07422E673}" srcOrd="10" destOrd="0" presId="urn:microsoft.com/office/officeart/2005/8/layout/default"/>
    <dgm:cxn modelId="{26C4E08F-7B89-4F8A-BB43-F9DAE8CCE888}" type="presParOf" srcId="{B14AAB11-45CE-4465-A258-89F116D2FD5A}" destId="{06811B7A-AB07-4868-A417-B48AF7C814F6}" srcOrd="11" destOrd="0" presId="urn:microsoft.com/office/officeart/2005/8/layout/default"/>
    <dgm:cxn modelId="{492A065C-9FEE-4378-B263-7036A4692753}" type="presParOf" srcId="{B14AAB11-45CE-4465-A258-89F116D2FD5A}" destId="{18C812A5-0D59-4C8D-962A-3D3702C716E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3617-6F93-4D22-8E2A-B9624F613AD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786C-039C-4B5F-A62F-9520823966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77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Vorgeschlagene Aktivität: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Beginnen Sie mit einer Kennenlernaktivität, bei der sich die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Teilnehmenden</a:t>
            </a:r>
            <a:r>
              <a:rPr lang="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vorstellen, ihren Hintergrund schildern und ausdrücken, was sie mit der Schulung erreichen möchten. Anschließend folgt eine Gruppendiskussion über verschiedene Aspekte der Gastfreundschaft in ihren Kulturen.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Dauer: </a:t>
            </a:r>
            <a:r>
              <a:rPr lang="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nach Gruppe Größe (3 min pro Person + 20 min</a:t>
            </a:r>
            <a:r>
              <a:rPr lang="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Diskussionszeit)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Tipps: Fördern Sie Offenheit und schaffen Sie ein Klima, in dem sich jede</a:t>
            </a:r>
            <a:r>
              <a:rPr lang="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teilnehmende Person</a:t>
            </a:r>
            <a:r>
              <a:rPr lang="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wohl fühlt, wenn etwas mit anderen geteilt werden soll. Nutzen Sie Multimedia-Inhalte wie Bilder oder Videos von Gastfreundschaftspraktiken aus verschiedenen Kulturen.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Dann präsentieren Sie die Folie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3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smtClean="0"/>
              <a:t>ebenso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1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smtClean="0"/>
              <a:t>ebenso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" b="1" dirty="0" smtClean="0"/>
              <a:t>Ziel der Aktivität:</a:t>
            </a:r>
            <a:r>
              <a:rPr lang="de" dirty="0" smtClean="0"/>
              <a:t> Informieren Sie über das Projekt </a:t>
            </a:r>
            <a:r>
              <a:rPr lang="de" baseline="0" dirty="0" smtClean="0"/>
              <a:t>(Ziele, Partner, Ergebnisse, Zielgruppen) </a:t>
            </a:r>
            <a:r>
              <a:rPr lang="de" dirty="0" smtClean="0"/>
              <a:t>und darüber, was für die Ausbildung der vom Projekt angesprochenen Endbegünstigtengruppen entwickelt wurde.</a:t>
            </a:r>
          </a:p>
          <a:p>
            <a:pPr marL="457200" lvl="1" indent="0">
              <a:buNone/>
            </a:pPr>
            <a:r>
              <a:rPr lang="de" b="1" dirty="0" smtClean="0"/>
              <a:t>Dauer:</a:t>
            </a:r>
            <a:r>
              <a:rPr lang="de" dirty="0" smtClean="0"/>
              <a:t> 10 Min. (Begrüßung, Aufwärmen und Ähnliches wie üblich, nicht inbegriffen)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de" b="1" dirty="0" smtClean="0"/>
              <a:t>Aktivitätsschritte: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" dirty="0" smtClean="0"/>
              <a:t>Präsentieren Sie die Folie </a:t>
            </a:r>
            <a:r>
              <a:rPr lang="de" baseline="0" dirty="0" smtClean="0"/>
              <a:t>und verteilen Sie ggf. zusätzliches Material.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" dirty="0" smtClean="0"/>
              <a:t>Machen Sie eine Gesprächsrunde, um zu klären, ob die </a:t>
            </a:r>
            <a:r>
              <a:rPr lang="en-GB" dirty="0" err="1" smtClean="0"/>
              <a:t>Teilnehmenden</a:t>
            </a:r>
            <a:r>
              <a:rPr lang="de" dirty="0" smtClean="0"/>
              <a:t> Fragen haben, die </a:t>
            </a:r>
            <a:r>
              <a:rPr lang="de" baseline="0" dirty="0" smtClean="0"/>
              <a:t>an dieser Stelle angesprochen werden müssen.</a:t>
            </a:r>
            <a:endParaRPr lang="de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de" b="1" dirty="0" smtClean="0"/>
              <a:t>Hintergrundinformationen:</a:t>
            </a:r>
            <a:r>
              <a:rPr lang="de" dirty="0" smtClean="0"/>
              <a:t> Links [werden so bereitgestellt, wie sie sind] zu Ergebnissen, Websites usw.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4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" b="1" dirty="0" smtClean="0"/>
              <a:t>Ziel der Aktivität:</a:t>
            </a:r>
            <a:r>
              <a:rPr lang="de" dirty="0" smtClean="0"/>
              <a:t> Informieren über das Projekt </a:t>
            </a:r>
            <a:r>
              <a:rPr lang="de" baseline="0" dirty="0" smtClean="0"/>
              <a:t>(Ziele, Ziele, Partner, Ergebnisse, Zielgruppe) </a:t>
            </a:r>
            <a:r>
              <a:rPr lang="de" dirty="0" smtClean="0"/>
              <a:t>und darüber, was für die Ausbildung der vom Projekt angesprochenen Endbegünstigtengruppen entwickelt wurde.</a:t>
            </a:r>
          </a:p>
          <a:p>
            <a:pPr marL="457200" lvl="1" indent="0">
              <a:buNone/>
            </a:pPr>
            <a:r>
              <a:rPr lang="de" b="1" dirty="0" smtClean="0"/>
              <a:t>Dauer:</a:t>
            </a:r>
            <a:r>
              <a:rPr lang="de" dirty="0" smtClean="0"/>
              <a:t> 10 Min. (Begrüßung, Aufwärmen und Ähnliches wie üblich, nicht inbegriffen)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de" b="1" dirty="0" smtClean="0"/>
              <a:t>Aktivitätsschritte: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" dirty="0" smtClean="0"/>
              <a:t>Präsentieren Sie die Folie </a:t>
            </a:r>
            <a:r>
              <a:rPr lang="de" baseline="0" dirty="0" smtClean="0"/>
              <a:t>und verteilen Sie ggf. zusätzliches Material.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" dirty="0" smtClean="0"/>
              <a:t>Machen Sie eine Gesprächsrunde, um zu klären, ob die </a:t>
            </a:r>
            <a:r>
              <a:rPr lang="en-GB" dirty="0" err="1" smtClean="0"/>
              <a:t>Teilnehmende</a:t>
            </a:r>
            <a:r>
              <a:rPr lang="de" dirty="0" smtClean="0"/>
              <a:t> Fragen haben, die </a:t>
            </a:r>
            <a:r>
              <a:rPr lang="de" baseline="0" dirty="0" smtClean="0"/>
              <a:t>an dieser Stelle angesprochen werden müssen.</a:t>
            </a:r>
            <a:endParaRPr lang="de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de" b="1" dirty="0" smtClean="0"/>
              <a:t>Hintergrundinformationen:</a:t>
            </a:r>
            <a:r>
              <a:rPr lang="de" dirty="0" smtClean="0"/>
              <a:t> Links [werden so bereitgestellt, wie sie sind] zu Ergebnissen, Websites usw.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2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" b="1" dirty="0" smtClean="0"/>
              <a:t>Ziel der Aktivität:</a:t>
            </a:r>
            <a:r>
              <a:rPr lang="de" dirty="0" smtClean="0"/>
              <a:t> Informieren über den Projektrahmen </a:t>
            </a:r>
            <a:r>
              <a:rPr lang="de" baseline="0" dirty="0" smtClean="0"/>
              <a:t>(Ziele, Ziele, Partner, Ergebnisse, Zielgruppe) </a:t>
            </a:r>
            <a:r>
              <a:rPr lang="de" dirty="0" smtClean="0"/>
              <a:t>und darüber, was für die Ausbildung der vom Projekt angesprochenen Endbegünstigtengruppen entwickelt wurde.</a:t>
            </a:r>
          </a:p>
          <a:p>
            <a:pPr marL="0" lvl="0" indent="0">
              <a:buNone/>
            </a:pPr>
            <a:r>
              <a:rPr lang="de" b="1" dirty="0" smtClean="0"/>
              <a:t>Dauer:</a:t>
            </a:r>
            <a:r>
              <a:rPr lang="de" dirty="0" smtClean="0"/>
              <a:t> 15 Min. (einschließlich der folgenden Folien)</a:t>
            </a:r>
          </a:p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de" b="1" dirty="0" smtClean="0"/>
              <a:t>Aktivitätsschritte: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" dirty="0" smtClean="0"/>
              <a:t>Präsentieren der Folien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02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smtClean="0"/>
              <a:t>ebenso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2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smtClean="0"/>
              <a:t>ebenso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1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smtClean="0"/>
              <a:t>ebenso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0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smtClean="0"/>
              <a:t>ebenso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5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dirty="0" smtClean="0"/>
              <a:t>ebenso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786C-039C-4B5F-A62F-9520823966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5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5C7F7C-6EE5-B9D8-EF6D-673CBFE7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FE53D83-5792-1DF8-F450-74F3FB863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EE1866F-7EF6-6335-8582-14AD4D63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4842A71-DB4D-2FEA-855B-37C72128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A22BB5A-C756-19BC-C03A-EE56AF87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4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267BF5-227C-0AE9-60C6-FA563276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ED3F808-0280-9FEE-E3C1-421D5FF58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99FED2-3986-AE5F-6FF9-969DF41B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FA647F-4BCB-8520-1729-183459AD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AAA934-CA2B-8E77-C6EC-D45C4566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6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8ED947D-314E-967F-BBB1-2353F91BA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F785A60-C0C9-6A04-F625-1A348EBDD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3BD8E56-225E-E4AB-6487-EC74827B8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BDF28B3-1EF0-3EC1-4BEF-3564413B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1424EE2-00C4-9DFE-667D-8FA7FC2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5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80889A-C782-6BD9-D8BA-BD2FA6DE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10FBF17-FD3D-4649-8804-2DCE7C9C6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0A0CAD-14E2-15B9-2F40-DE8DD7E8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7601FE-0AFD-3F90-A092-108646D0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09EEFB8-F13C-54BE-EBB8-65011569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2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BA5A6E-7007-1075-8258-DB78C5DE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5031EA7-403F-BA1E-7616-51A4200D2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853039-258F-8272-5B9A-3A94AFE9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C6B1A2-3F8E-030B-2022-2B8CC890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2E6C818-BC7A-44C0-274D-48CA8441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5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57F9EE-1F97-04FE-1391-9C1A8BCA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158CD5E-356C-B26F-4340-5018682EF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1006FBB-7285-D407-FD74-6BD44EECA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EF6AEBD-6E26-B0F6-FD0C-47718137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ECDB612-5E06-7107-2FA3-46BDA1BA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B581F19-78A6-AEE8-C851-B4381131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E9E6A3-BA7C-6AC4-2478-65516269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2ACE54E-3F59-EC48-8BFA-6575BB008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B6DB73-797B-9C8D-376B-A1445D104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4C8D1AD-AFCE-5C48-EA82-1DC6CD77C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3161D767-E6F5-97FB-FAF2-73B4B846A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7FEE4B2-D3C2-4BB9-8A08-26271015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E8966EC-C620-5F99-3E13-17EB11A2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B1D96E0-E5B4-9FA0-81E6-32F79582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9E1F82-6E6C-37F7-DA28-F1DB982E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FB44F50-2536-77CA-EF40-33ECDE31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FF3D242-BA52-1A4B-E46F-6FA51D0E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2BDAFD3-C9A2-2446-264D-377C7D6C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1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454684D-1D07-EDC2-91AC-609B05E0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774E472-1308-2E97-74E0-4C783394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5955F00-7063-DBDE-3B31-8E8F05DD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83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D919D1-AE73-CCD4-F9D5-053E56CE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9C707F2-5EF6-0105-8EA9-57533422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F7C5BD-2DF7-D5DE-0A83-927BCCBFA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1A2613F-06A2-4543-F51B-AD68723C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940A9E2-8EBB-4316-A157-EABF42D7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422B216-D2EA-B527-C259-A8988F3C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4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478A52-3A8D-19B4-BF68-5118266D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A0F4493-9B8F-A9D3-8C64-0ED52FEBF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F3CB141-EF61-8E46-F459-D42976F3B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6D31771-27EA-135B-117A-43A0EFF0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17CA22A-75B9-4B0E-856D-19E118EC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A4E0755-75DB-3B84-2ED3-BC2E5240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1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E854673D-67D7-08D5-A95D-ED6FA6F2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702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57448D6-DC08-8F78-8B03-71E0697B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</a:t>
            </a:r>
            <a:r>
              <a:rPr lang="es-ES" dirty="0" smtClean="0"/>
              <a:t>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579792F-32A2-CE25-5555-F89343B56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2023-1-IS01-KA220-VET-000158090</a:t>
            </a:r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37BF73D-350B-4642-5FB8-EB34EFE72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Title of your presentation</a:t>
            </a:r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1EABC50-7D4D-47DB-1822-76ECD900F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0E62-3D20-408B-AC03-5D77D4E4AF73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13125EF-43DB-229D-52C1-ACB836B0C8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109" y="352586"/>
            <a:ext cx="174222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just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CE888E4-9FA0-32C8-052E-98F711F5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="" xmlns:a16="http://schemas.microsoft.com/office/drawing/2014/main" id="{87241D7C-C1C9-4C31-10DB-514AA95AB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116" y="3031526"/>
            <a:ext cx="5255580" cy="2525899"/>
          </a:xfrm>
        </p:spPr>
        <p:txBody>
          <a:bodyPr>
            <a:normAutofit/>
          </a:bodyPr>
          <a:lstStyle/>
          <a:p>
            <a:pPr algn="r"/>
            <a:r>
              <a:rPr lang="de" sz="4000" b="1" dirty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Einführung in das </a:t>
            </a:r>
            <a:r>
              <a:rPr lang="de" sz="4000" b="1" dirty="0" err="1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JobReady </a:t>
            </a:r>
            <a:r>
              <a:rPr lang="de" sz="4000" b="1" dirty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Framework</a:t>
            </a:r>
          </a:p>
        </p:txBody>
      </p:sp>
      <p:sp>
        <p:nvSpPr>
          <p:cNvPr id="7" name="Cuadro de texto 6">
            <a:extLst>
              <a:ext uri="{FF2B5EF4-FFF2-40B4-BE49-F238E27FC236}">
                <a16:creationId xmlns="" xmlns:a16="http://schemas.microsoft.com/office/drawing/2014/main" id="{5F36C1AB-4A1E-2C98-7812-974F2A5CBDD4}"/>
              </a:ext>
            </a:extLst>
          </p:cNvPr>
          <p:cNvSpPr txBox="1"/>
          <p:nvPr/>
        </p:nvSpPr>
        <p:spPr>
          <a:xfrm>
            <a:off x="-897740" y="2476838"/>
            <a:ext cx="6939203" cy="3937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de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2023-1-IS01-KA220-VET-000158090</a:t>
            </a:r>
            <a:endParaRPr lang="es-E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4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" dirty="0"/>
              <a:t>Welcher </a:t>
            </a:r>
            <a:r>
              <a:rPr lang="de" dirty="0" smtClean="0"/>
              <a:t>Struktur folgen die Module?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algn="l"/>
            <a:r>
              <a:rPr lang="de" dirty="0" smtClean="0"/>
              <a:t>BEISPIEL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10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937" y="1406851"/>
            <a:ext cx="3486912" cy="53146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852" y="1580632"/>
            <a:ext cx="3156965" cy="14597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449" y="2906195"/>
            <a:ext cx="2876800" cy="39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" dirty="0"/>
              <a:t>Welcher Struktur folgt das Prüfungsmaterial?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" dirty="0" smtClean="0"/>
              <a:t>In jeder Beurteilung, gibt es:</a:t>
            </a:r>
            <a:endParaRPr lang="en-GB" dirty="0" smtClean="0"/>
          </a:p>
          <a:p>
            <a:r>
              <a:rPr lang="de" dirty="0"/>
              <a:t>Modultitel</a:t>
            </a:r>
            <a:r>
              <a:rPr lang="de" dirty="0" smtClean="0"/>
              <a:t>​</a:t>
            </a:r>
            <a:endParaRPr lang="en-GB" dirty="0"/>
          </a:p>
          <a:p>
            <a:r>
              <a:rPr lang="de" dirty="0" smtClean="0"/>
              <a:t>Beschreibung der </a:t>
            </a:r>
            <a:r>
              <a:rPr lang="de" dirty="0"/>
              <a:t>Modulprüfung</a:t>
            </a:r>
          </a:p>
          <a:p>
            <a:r>
              <a:rPr lang="de" dirty="0" smtClean="0"/>
              <a:t>Einen Überblick über die Bewertung und </a:t>
            </a:r>
            <a:r>
              <a:rPr lang="de" dirty="0"/>
              <a:t>d</a:t>
            </a:r>
            <a:r>
              <a:rPr lang="de" dirty="0" smtClean="0"/>
              <a:t>ie Unterrichtsthemen (als Referenz​ </a:t>
            </a:r>
            <a:r>
              <a:rPr lang="de" dirty="0"/>
              <a:t>z</a:t>
            </a:r>
            <a:r>
              <a:rPr lang="de" dirty="0" smtClean="0"/>
              <a:t>u den Lernergebnissen)</a:t>
            </a:r>
          </a:p>
          <a:p>
            <a:r>
              <a:rPr lang="de" dirty="0"/>
              <a:t>Genaue Anweisungen für die Verwendung der </a:t>
            </a:r>
            <a:r>
              <a:rPr lang="de-DE" dirty="0" smtClean="0"/>
              <a:t>Beurteilungen</a:t>
            </a:r>
          </a:p>
          <a:p>
            <a:r>
              <a:rPr lang="de" dirty="0" smtClean="0"/>
              <a:t>Und vorgeschlagene Folgemaßnahmen​ innerhalb der Beurteilung</a:t>
            </a:r>
            <a:endParaRPr lang="de-DE" dirty="0" smtClean="0"/>
          </a:p>
          <a:p>
            <a:r>
              <a:rPr lang="de" dirty="0" smtClean="0"/>
              <a:t>Mit den entsprechenden Bewertungsaufgaben (dies reicht von Quizzes, über  Lückentexte, Offene Fragen, Multiple-Choice-Fragen, Richtig/Falsch-Fragen, Auswahl der richtigen Antworten, Drag &amp; Drop-Fragen, kurze Aufsätze)</a:t>
            </a:r>
          </a:p>
          <a:p>
            <a:r>
              <a:rPr lang="de" dirty="0" smtClean="0"/>
              <a:t>Zu jeder Frage gibt es auch einen Antwort</a:t>
            </a:r>
            <a:r>
              <a:rPr lang="de" dirty="0"/>
              <a:t>s</a:t>
            </a:r>
            <a:r>
              <a:rPr lang="de" dirty="0" smtClean="0"/>
              <a:t>chlüssel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11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8144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6613" y="2107215"/>
            <a:ext cx="4246031" cy="3954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" dirty="0"/>
              <a:t>Welcher </a:t>
            </a:r>
            <a:r>
              <a:rPr lang="de" dirty="0" smtClean="0"/>
              <a:t>Struktur folgt das Prüfungsmaterial?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algn="l"/>
            <a:r>
              <a:rPr lang="de" dirty="0" smtClean="0"/>
              <a:t>BEISPIEL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12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12" y="1825624"/>
            <a:ext cx="4552785" cy="23936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803" y="4263706"/>
            <a:ext cx="4110319" cy="20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" dirty="0"/>
              <a:t>Wer </a:t>
            </a:r>
            <a:r>
              <a:rPr lang="de" dirty="0" smtClean="0"/>
              <a:t>ist JobReady –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" dirty="0" err="1" smtClean="0"/>
              <a:t>die</a:t>
            </a:r>
            <a:r>
              <a:rPr lang="de" dirty="0" smtClean="0"/>
              <a:t> </a:t>
            </a:r>
            <a:r>
              <a:rPr lang="de" dirty="0" err="1"/>
              <a:t>Projekt</a:t>
            </a:r>
            <a:r>
              <a:rPr lang="de" dirty="0"/>
              <a:t> </a:t>
            </a:r>
            <a:r>
              <a:rPr lang="de" dirty="0" err="1"/>
              <a:t>Partnerschaft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" dirty="0" smtClean="0"/>
              <a:t>Die folgende Organisationen sind in der Projektpartnerschaft:</a:t>
            </a:r>
            <a:endParaRPr lang="en-GB" dirty="0" smtClean="0"/>
          </a:p>
          <a:p>
            <a:r>
              <a:rPr lang="de" dirty="0"/>
              <a:t>Miðstöð símenntunar á </a:t>
            </a:r>
            <a:r>
              <a:rPr lang="de" dirty="0" smtClean="0"/>
              <a:t>Suðurnesjum (MSS), Island (Koordinator)</a:t>
            </a:r>
          </a:p>
          <a:p>
            <a:r>
              <a:rPr lang="de" dirty="0" err="1"/>
              <a:t>Intempore </a:t>
            </a:r>
            <a:r>
              <a:rPr lang="de" dirty="0"/>
              <a:t>EOOD, Bulgarien</a:t>
            </a:r>
          </a:p>
          <a:p>
            <a:r>
              <a:rPr lang="de" dirty="0" smtClean="0"/>
              <a:t>BEST Institut für berufsbezogene Weiterbildung und Personaltraining GmbH, Österreich</a:t>
            </a:r>
          </a:p>
          <a:p>
            <a:r>
              <a:rPr lang="de" dirty="0"/>
              <a:t>Asociación de Empresarios Gallegos de las Riberas del </a:t>
            </a:r>
            <a:r>
              <a:rPr lang="de" dirty="0" smtClean="0"/>
              <a:t>Ebro ( AEGARE), </a:t>
            </a:r>
            <a:r>
              <a:rPr lang="de" dirty="0"/>
              <a:t>Spanien</a:t>
            </a:r>
            <a:endParaRPr lang="en-GB" dirty="0"/>
          </a:p>
          <a:p>
            <a:r>
              <a:rPr lang="de" dirty="0" err="1" smtClean="0"/>
              <a:t>Dekaplus </a:t>
            </a:r>
            <a:r>
              <a:rPr lang="de" dirty="0" smtClean="0"/>
              <a:t>Business Services LTD, Zypern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13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8102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394391"/>
            <a:ext cx="10515600" cy="1500187"/>
          </a:xfrm>
        </p:spPr>
        <p:txBody>
          <a:bodyPr/>
          <a:lstStyle/>
          <a:p>
            <a:r>
              <a:rPr lang="de" dirty="0" smtClean="0"/>
              <a:t>Der Inhalt wurde von BEST Institut für berufsbezogene Weiterbildung und Personaltraining GmbH (www.best.at</a:t>
            </a:r>
            <a:r>
              <a:rPr lang="de" dirty="0"/>
              <a:t>) </a:t>
            </a:r>
            <a:r>
              <a:rPr lang="de" dirty="0" smtClean="0"/>
              <a:t>entwickelt.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1487748" y="2121198"/>
            <a:ext cx="88151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DANKE </a:t>
            </a:r>
            <a:r>
              <a:rPr lang="de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FÜR</a:t>
            </a:r>
          </a:p>
          <a:p>
            <a:pPr algn="ctr"/>
            <a:r>
              <a:rPr lang="de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IHRE AUFMERKSAMKEIT!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14</a:t>
            </a:fld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994" y="5134353"/>
            <a:ext cx="1446415" cy="119287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88353" y="858293"/>
            <a:ext cx="501772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https://jobreadyproject.eu/</a:t>
            </a:r>
            <a:r>
              <a:rPr lang="de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​</a:t>
            </a:r>
            <a:endParaRPr lang="de-DE" sz="3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856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 smtClean="0"/>
              <a:t>Inhaltsverzeichnis</a:t>
            </a:r>
            <a:r>
              <a:rPr lang="de" dirty="0" err="1" smtClean="0"/>
              <a:t>​</a:t>
            </a:r>
            <a:r>
              <a:rPr lang="de" dirty="0" smtClean="0"/>
              <a:t>​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" dirty="0" smtClean="0"/>
              <a:t>Was bietet JobReady Lehrkräften: der Rahmen</a:t>
            </a:r>
          </a:p>
          <a:p>
            <a:r>
              <a:rPr lang="de" dirty="0" smtClean="0"/>
              <a:t>Wer ist JobReady: die Projekt Partnerschaft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2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352575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" dirty="0" smtClean="0"/>
              <a:t>Was JobReady Lehrkräften bietet: der Rahmen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" b="1" dirty="0"/>
              <a:t>Was ist </a:t>
            </a:r>
            <a:r>
              <a:rPr lang="de" b="1" dirty="0" smtClean="0"/>
              <a:t>JobReady?</a:t>
            </a:r>
          </a:p>
          <a:p>
            <a:r>
              <a:rPr lang="de" dirty="0" smtClean="0"/>
              <a:t>Ein </a:t>
            </a:r>
            <a:r>
              <a:rPr lang="de" dirty="0"/>
              <a:t>transnationales Kooperationsprojekt zwischen 5 Partnern aus 5 </a:t>
            </a:r>
            <a:r>
              <a:rPr lang="de" dirty="0" smtClean="0"/>
              <a:t>Ländern.</a:t>
            </a:r>
          </a:p>
          <a:p>
            <a:r>
              <a:rPr lang="de" dirty="0" smtClean="0"/>
              <a:t>Ein </a:t>
            </a:r>
            <a:r>
              <a:rPr lang="de" dirty="0" err="1" smtClean="0"/>
              <a:t>Projekt</a:t>
            </a:r>
            <a:r>
              <a:rPr lang="de" dirty="0" smtClean="0"/>
              <a:t> </a:t>
            </a:r>
            <a:r>
              <a:rPr lang="de" dirty="0" err="1" smtClean="0"/>
              <a:t>finanziert</a:t>
            </a:r>
            <a:r>
              <a:rPr lang="de" dirty="0" smtClean="0"/>
              <a:t> </a:t>
            </a:r>
            <a:r>
              <a:rPr lang="de" dirty="0" err="1" smtClean="0"/>
              <a:t>von</a:t>
            </a:r>
            <a:r>
              <a:rPr lang="de" dirty="0" smtClean="0"/>
              <a:t> Erasmus </a:t>
            </a:r>
            <a:r>
              <a:rPr lang="de" dirty="0"/>
              <a:t>+, KA2, Kooperationspartnerschaften in der beruflichen Aus- und </a:t>
            </a:r>
            <a:r>
              <a:rPr lang="de" dirty="0" smtClean="0"/>
              <a:t>Weiterbildung.</a:t>
            </a:r>
            <a:endParaRPr lang="de-DE" dirty="0" smtClean="0"/>
          </a:p>
          <a:p>
            <a:r>
              <a:rPr lang="de" dirty="0" smtClean="0"/>
              <a:t>Ein Konzept, das die Beschäftigungsfähigkeit arbeitsloser Personen verbessern helfen soll.</a:t>
            </a:r>
            <a:endParaRPr lang="en-GB" dirty="0" smtClean="0"/>
          </a:p>
        </p:txBody>
      </p:sp>
      <p:sp>
        <p:nvSpPr>
          <p:cNvPr id="4" name="Rechteck 3"/>
          <p:cNvSpPr/>
          <p:nvPr/>
        </p:nvSpPr>
        <p:spPr>
          <a:xfrm rot="298830">
            <a:off x="7060925" y="1296491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Quiz </a:t>
            </a:r>
            <a:r>
              <a:rPr lang="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3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908688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" dirty="0"/>
              <a:t>Was JobReady Lehrkräften bietet: der Rahmen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" b="1" dirty="0"/>
              <a:t>Was ist </a:t>
            </a:r>
            <a:r>
              <a:rPr lang="de" b="1" dirty="0" smtClean="0"/>
              <a:t>JobReady?</a:t>
            </a:r>
          </a:p>
          <a:p>
            <a:r>
              <a:rPr lang="de" dirty="0" smtClean="0">
                <a:solidFill>
                  <a:srgbClr val="00B050"/>
                </a:solidFill>
              </a:rPr>
              <a:t>Ein </a:t>
            </a:r>
            <a:r>
              <a:rPr lang="de" dirty="0">
                <a:solidFill>
                  <a:srgbClr val="00B050"/>
                </a:solidFill>
              </a:rPr>
              <a:t>transnationales Kooperationsprojekt zwischen 5 Partnern aus 5 </a:t>
            </a:r>
            <a:r>
              <a:rPr lang="de" dirty="0" smtClean="0">
                <a:solidFill>
                  <a:srgbClr val="00B050"/>
                </a:solidFill>
              </a:rPr>
              <a:t>Ländern.</a:t>
            </a:r>
          </a:p>
          <a:p>
            <a:r>
              <a:rPr lang="de" dirty="0" smtClean="0">
                <a:solidFill>
                  <a:srgbClr val="00B050"/>
                </a:solidFill>
              </a:rPr>
              <a:t>Ein </a:t>
            </a:r>
            <a:r>
              <a:rPr lang="de" dirty="0" err="1" smtClean="0">
                <a:solidFill>
                  <a:srgbClr val="00B050"/>
                </a:solidFill>
              </a:rPr>
              <a:t>Projekt</a:t>
            </a:r>
            <a:r>
              <a:rPr lang="de" dirty="0" smtClean="0">
                <a:solidFill>
                  <a:srgbClr val="00B050"/>
                </a:solidFill>
              </a:rPr>
              <a:t> </a:t>
            </a:r>
            <a:r>
              <a:rPr lang="de" dirty="0" err="1" smtClean="0">
                <a:solidFill>
                  <a:srgbClr val="00B050"/>
                </a:solidFill>
              </a:rPr>
              <a:t>finanziert</a:t>
            </a:r>
            <a:r>
              <a:rPr lang="de" dirty="0" smtClean="0">
                <a:solidFill>
                  <a:srgbClr val="00B050"/>
                </a:solidFill>
              </a:rPr>
              <a:t> </a:t>
            </a:r>
            <a:r>
              <a:rPr lang="de" dirty="0" err="1" smtClean="0">
                <a:solidFill>
                  <a:srgbClr val="00B050"/>
                </a:solidFill>
              </a:rPr>
              <a:t>von</a:t>
            </a:r>
            <a:r>
              <a:rPr lang="de" dirty="0" smtClean="0">
                <a:solidFill>
                  <a:srgbClr val="00B050"/>
                </a:solidFill>
              </a:rPr>
              <a:t> Erasmus </a:t>
            </a:r>
            <a:r>
              <a:rPr lang="de" dirty="0">
                <a:solidFill>
                  <a:srgbClr val="00B050"/>
                </a:solidFill>
              </a:rPr>
              <a:t>+, KA2, Kooperationspartnerschaften in der beruflichen Aus- und </a:t>
            </a:r>
            <a:r>
              <a:rPr lang="de" dirty="0" smtClean="0">
                <a:solidFill>
                  <a:srgbClr val="00B050"/>
                </a:solidFill>
              </a:rPr>
              <a:t>Weiterbildung.</a:t>
            </a:r>
          </a:p>
          <a:p>
            <a:r>
              <a:rPr lang="de-DE" dirty="0">
                <a:solidFill>
                  <a:srgbClr val="00B050"/>
                </a:solidFill>
              </a:rPr>
              <a:t>Ein Konzept, das die Beschäftigungsfähigkeit arbeitsloser Personen verbessern helfen soll.</a:t>
            </a:r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 rot="298830">
            <a:off x="7060925" y="1296491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Quiz </a:t>
            </a:r>
            <a:r>
              <a:rPr lang="d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4</a:t>
            </a:fld>
            <a:endParaRPr lang="en-GB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29777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" dirty="0" smtClean="0"/>
              <a:t>Einführung </a:t>
            </a:r>
            <a:r>
              <a:rPr lang="de" dirty="0"/>
              <a:t>in </a:t>
            </a:r>
            <a:r>
              <a:rPr lang="de" dirty="0" smtClean="0"/>
              <a:t>JobReady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" b="1" dirty="0" smtClean="0"/>
              <a:t>Was sind Ziele und Ergebnisse von diesem Projekt?</a:t>
            </a:r>
            <a:endParaRPr lang="en-GB" b="1" dirty="0" smtClean="0"/>
          </a:p>
          <a:p>
            <a:r>
              <a:rPr lang="de-DE" dirty="0"/>
              <a:t>Ziel ist es, die Lücke zwischen der Nachfrage des Arbeitsmarktes und dem Angebot an qualifizierten Fachkräften im Hotel- und Gaststättengewerbe zu </a:t>
            </a:r>
            <a:r>
              <a:rPr lang="de-DE" dirty="0" smtClean="0"/>
              <a:t>schließen</a:t>
            </a:r>
            <a:r>
              <a:rPr lang="de" dirty="0" smtClean="0"/>
              <a:t>.</a:t>
            </a:r>
          </a:p>
          <a:p>
            <a:r>
              <a:rPr lang="de" dirty="0"/>
              <a:t>Wir haben ein innovatives und maßgeschneidertes Kurzkursprogramm </a:t>
            </a:r>
            <a:r>
              <a:rPr lang="de" dirty="0" smtClean="0"/>
              <a:t>sowie entsprechendes Schulungs- und Unterstützungsmaterial entwickelt.</a:t>
            </a:r>
            <a:endParaRPr lang="en-GB" dirty="0"/>
          </a:p>
          <a:p>
            <a:r>
              <a:rPr lang="de" dirty="0" smtClean="0"/>
              <a:t>Es werden für die Ausbildung auch zahlreiche Veranstaltungen im Projekt durchgeführt.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5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171919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" dirty="0" smtClean="0"/>
              <a:t>Einführung </a:t>
            </a:r>
            <a:r>
              <a:rPr lang="de" dirty="0"/>
              <a:t>in </a:t>
            </a:r>
            <a:r>
              <a:rPr lang="de" dirty="0" smtClean="0"/>
              <a:t>JobReady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29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" b="1" dirty="0" smtClean="0"/>
              <a:t>Wer sind die Zielgruppen?</a:t>
            </a:r>
            <a:endParaRPr lang="en-GB" b="1" dirty="0"/>
          </a:p>
          <a:p>
            <a:r>
              <a:rPr lang="de" dirty="0"/>
              <a:t>Personen </a:t>
            </a:r>
            <a:r>
              <a:rPr lang="de" dirty="0" smtClean="0"/>
              <a:t>ohne </a:t>
            </a:r>
            <a:r>
              <a:rPr lang="de" dirty="0"/>
              <a:t>Erwerbstätigkeit (einschließlich </a:t>
            </a:r>
            <a:r>
              <a:rPr lang="de" dirty="0" smtClean="0"/>
              <a:t>Migrant_innen </a:t>
            </a:r>
            <a:r>
              <a:rPr lang="de" dirty="0"/>
              <a:t>und benachteiligter Personen), </a:t>
            </a:r>
            <a:r>
              <a:rPr lang="de" dirty="0" smtClean="0"/>
              <a:t>die </a:t>
            </a:r>
            <a:r>
              <a:rPr lang="de" dirty="0"/>
              <a:t>durch die Teilnahme an einer spezifischen berufsbezogenen Ausbildung im </a:t>
            </a:r>
            <a:r>
              <a:rPr lang="de" dirty="0" smtClean="0"/>
              <a:t>Gastgewerbe bzw. der Hotelerie </a:t>
            </a:r>
            <a:r>
              <a:rPr lang="de" dirty="0"/>
              <a:t>relevante berufliche Fähigkeiten erwerben </a:t>
            </a:r>
            <a:r>
              <a:rPr lang="de" dirty="0" smtClean="0"/>
              <a:t>möchten.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6</a:t>
            </a:fld>
            <a:endParaRPr lang="en-GB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  <p:sp>
        <p:nvSpPr>
          <p:cNvPr id="9" name="Rectangle 2143537293"/>
          <p:cNvSpPr/>
          <p:nvPr/>
        </p:nvSpPr>
        <p:spPr>
          <a:xfrm>
            <a:off x="8159659" y="5372944"/>
            <a:ext cx="2470404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AT" sz="700" dirty="0">
                <a:effectLst/>
                <a:latin typeface="Poppins"/>
                <a:ea typeface="Poppins"/>
                <a:cs typeface="Poppins"/>
              </a:rPr>
              <a:t>Bild generiert durch Bing AI Image Generator</a:t>
            </a:r>
            <a:endParaRPr lang="de-AT" sz="1100" dirty="0">
              <a:effectLst/>
              <a:latin typeface="Poppins"/>
              <a:ea typeface="Poppins"/>
              <a:cs typeface="Poppins"/>
            </a:endParaRPr>
          </a:p>
        </p:txBody>
      </p:sp>
      <p:pic>
        <p:nvPicPr>
          <p:cNvPr id="11" name="Google Shape;399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1690688"/>
            <a:ext cx="2369952" cy="3670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8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" dirty="0" smtClean="0"/>
              <a:t>Welche Schulungsthemen bietet </a:t>
            </a:r>
            <a:r>
              <a:rPr lang="de" dirty="0" err="1" smtClean="0"/>
              <a:t>JobReady </a:t>
            </a:r>
            <a:r>
              <a:rPr lang="de" dirty="0" smtClean="0"/>
              <a:t>an?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33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" dirty="0" smtClean="0"/>
              <a:t>Unser Rahmen umfasst die folgenden Unterrichtsthemen: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" dirty="0" smtClean="0"/>
              <a:t>Modul 1: Einführung Gastgewerbe und Tourismus</a:t>
            </a:r>
          </a:p>
          <a:p>
            <a:pPr marL="0" indent="0">
              <a:buNone/>
            </a:pPr>
            <a:r>
              <a:rPr lang="de" dirty="0" smtClean="0"/>
              <a:t>Modul 2: Arbeitssicherheit und Gesundheitsschutz</a:t>
            </a:r>
          </a:p>
          <a:p>
            <a:pPr marL="0" indent="0">
              <a:buNone/>
            </a:pPr>
            <a:r>
              <a:rPr lang="de" dirty="0" smtClean="0"/>
              <a:t>Modul 3: Allgemeine Sauberkeit am Arbeitsplatz</a:t>
            </a:r>
          </a:p>
          <a:p>
            <a:pPr marL="0" indent="0">
              <a:buNone/>
            </a:pPr>
            <a:r>
              <a:rPr lang="de" dirty="0" smtClean="0"/>
              <a:t>Modul 4: Rezeptionsbetrieb und Informationssysteme</a:t>
            </a:r>
          </a:p>
          <a:p>
            <a:pPr marL="0" indent="0">
              <a:buNone/>
            </a:pPr>
            <a:r>
              <a:rPr lang="de" dirty="0" smtClean="0"/>
              <a:t>Modul 5: Gastronomiebetrieb</a:t>
            </a:r>
          </a:p>
          <a:p>
            <a:pPr marL="0" indent="0" algn="l">
              <a:buNone/>
            </a:pPr>
            <a:r>
              <a:rPr lang="de" dirty="0" smtClean="0"/>
              <a:t>Modul 6: </a:t>
            </a:r>
            <a:r>
              <a:rPr lang="de-DE" dirty="0"/>
              <a:t>Professionelle Kommunikation im Gast- und </a:t>
            </a:r>
            <a:r>
              <a:rPr lang="de-DE" dirty="0" smtClean="0"/>
              <a:t>Beherbergungsgewerbe</a:t>
            </a:r>
          </a:p>
          <a:p>
            <a:pPr marL="0" indent="0">
              <a:buNone/>
            </a:pPr>
            <a:r>
              <a:rPr lang="de" dirty="0" smtClean="0"/>
              <a:t>Modul 7: </a:t>
            </a:r>
            <a:r>
              <a:rPr lang="de-DE" dirty="0"/>
              <a:t>Rechnen im Gast- und </a:t>
            </a:r>
            <a:r>
              <a:rPr lang="de-DE" dirty="0" smtClean="0"/>
              <a:t>Beherbergungsgewerbe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7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29144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 smtClean="0"/>
              <a:t>Um welches Material handelt es sich?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583998540"/>
              </p:ext>
            </p:extLst>
          </p:nvPr>
        </p:nvGraphicFramePr>
        <p:xfrm>
          <a:off x="6879422" y="1291960"/>
          <a:ext cx="45560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  <p:sp>
        <p:nvSpPr>
          <p:cNvPr id="15" name="Geschweifte Klammer rechts 14"/>
          <p:cNvSpPr/>
          <p:nvPr/>
        </p:nvSpPr>
        <p:spPr>
          <a:xfrm>
            <a:off x="9077899" y="1905918"/>
            <a:ext cx="165253" cy="30186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Geschweifte Klammer links/rechts 16"/>
          <p:cNvSpPr/>
          <p:nvPr/>
        </p:nvSpPr>
        <p:spPr>
          <a:xfrm rot="16200000">
            <a:off x="6971756" y="2587147"/>
            <a:ext cx="4371419" cy="140049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" dirty="0" smtClean="0"/>
              <a:t>Welcher Struktur folgen die Module?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" dirty="0" smtClean="0"/>
              <a:t>Jedes Modul </a:t>
            </a:r>
            <a:r>
              <a:rPr lang="de" dirty="0"/>
              <a:t>selbst </a:t>
            </a:r>
            <a:r>
              <a:rPr lang="de" dirty="0" smtClean="0"/>
              <a:t>bietet:</a:t>
            </a:r>
            <a:endParaRPr lang="en-GB" dirty="0"/>
          </a:p>
          <a:p>
            <a:pPr marL="219075" indent="-219075">
              <a:buNone/>
            </a:pPr>
            <a:r>
              <a:rPr lang="de" dirty="0" smtClean="0"/>
              <a:t>•	Lernziele (eine kurze </a:t>
            </a:r>
            <a:r>
              <a:rPr lang="de" dirty="0"/>
              <a:t>Information darüber, was die Auszubildenden </a:t>
            </a:r>
            <a:r>
              <a:rPr lang="de" dirty="0" smtClean="0"/>
              <a:t>erwerben als </a:t>
            </a:r>
            <a:r>
              <a:rPr lang="de" dirty="0"/>
              <a:t>Kenntnisse und Fähigkeiten </a:t>
            </a:r>
            <a:r>
              <a:rPr lang="de" dirty="0" smtClean="0"/>
              <a:t>(</a:t>
            </a:r>
            <a:r>
              <a:rPr lang="de" i="1" dirty="0" smtClean="0"/>
              <a:t>nicht </a:t>
            </a:r>
            <a:r>
              <a:rPr lang="de" i="1" dirty="0"/>
              <a:t>zu verwechseln mit </a:t>
            </a:r>
            <a:r>
              <a:rPr lang="de" i="1" dirty="0" smtClean="0"/>
              <a:t>Lernergebnissen)</a:t>
            </a:r>
            <a:endParaRPr lang="de" dirty="0"/>
          </a:p>
          <a:p>
            <a:r>
              <a:rPr lang="de" dirty="0" smtClean="0"/>
              <a:t>Eine Zusammenfassung </a:t>
            </a:r>
            <a:r>
              <a:rPr lang="de" dirty="0"/>
              <a:t>der Themen, </a:t>
            </a:r>
            <a:r>
              <a:rPr lang="de" dirty="0" smtClean="0"/>
              <a:t>in </a:t>
            </a:r>
            <a:r>
              <a:rPr lang="de" dirty="0"/>
              <a:t>den </a:t>
            </a:r>
            <a:r>
              <a:rPr lang="de" dirty="0" smtClean="0"/>
              <a:t>Lerneinheiten eines</a:t>
            </a:r>
            <a:r>
              <a:rPr lang="de" dirty="0"/>
              <a:t> </a:t>
            </a:r>
            <a:r>
              <a:rPr lang="de" dirty="0" smtClean="0"/>
              <a:t>Moduls</a:t>
            </a:r>
            <a:endParaRPr lang="en-GB" dirty="0"/>
          </a:p>
          <a:p>
            <a:r>
              <a:rPr lang="de" dirty="0" smtClean="0"/>
              <a:t>Eine Tabelle </a:t>
            </a:r>
            <a:r>
              <a:rPr lang="de" dirty="0"/>
              <a:t>mit der für </a:t>
            </a:r>
            <a:r>
              <a:rPr lang="de" dirty="0" smtClean="0"/>
              <a:t>das </a:t>
            </a:r>
            <a:r>
              <a:rPr lang="de" dirty="0"/>
              <a:t>Modul vorgesehenen Zeit und der Art </a:t>
            </a:r>
            <a:r>
              <a:rPr lang="de" dirty="0" smtClean="0"/>
              <a:t>des vorgesehenen Unterrichts</a:t>
            </a:r>
          </a:p>
          <a:p>
            <a:r>
              <a:rPr lang="de" dirty="0" smtClean="0"/>
              <a:t>Eine </a:t>
            </a:r>
            <a:r>
              <a:rPr lang="de" dirty="0"/>
              <a:t>Lerneinheitsbeschreibung</a:t>
            </a:r>
            <a:r>
              <a:rPr lang="de" dirty="0" smtClean="0"/>
              <a:t>​</a:t>
            </a:r>
          </a:p>
          <a:p>
            <a:r>
              <a:rPr lang="de" dirty="0"/>
              <a:t>Lernergebnisse </a:t>
            </a:r>
            <a:r>
              <a:rPr lang="de" dirty="0" smtClean="0"/>
              <a:t>und </a:t>
            </a:r>
            <a:r>
              <a:rPr lang="de" dirty="0"/>
              <a:t>Aktivitäten sowie </a:t>
            </a:r>
            <a:r>
              <a:rPr lang="de" dirty="0" smtClean="0"/>
              <a:t>Referenzblätter</a:t>
            </a:r>
          </a:p>
          <a:p>
            <a:r>
              <a:rPr lang="de" dirty="0" smtClean="0"/>
              <a:t>Sowie​ Augaben (inkl. inter alia individueller Arbeitsaufgaben)</a:t>
            </a:r>
            <a:endParaRPr lang="en-GB" dirty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" smtClean="0"/>
              <a:t>2023-1-IS01-KA220-VET-000158090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0E62-3D20-408B-AC03-5D77D4E4AF73}" type="slidenum">
              <a:rPr lang="en-GB" smtClean="0"/>
              <a:t>9</a:t>
            </a:fld>
            <a:endParaRPr lang="en-GB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" dirty="0"/>
              <a:t>Einführung in das </a:t>
            </a:r>
            <a:r>
              <a:rPr lang="de" dirty="0" err="1"/>
              <a:t>JobReady </a:t>
            </a:r>
            <a:r>
              <a:rPr lang="de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5881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6B1718"/>
      </a:dk2>
      <a:lt2>
        <a:srgbClr val="E7E6E6"/>
      </a:lt2>
      <a:accent1>
        <a:srgbClr val="6B1718"/>
      </a:accent1>
      <a:accent2>
        <a:srgbClr val="107D4F"/>
      </a:accent2>
      <a:accent3>
        <a:srgbClr val="696969"/>
      </a:accent3>
      <a:accent4>
        <a:srgbClr val="6B1718"/>
      </a:accent4>
      <a:accent5>
        <a:srgbClr val="107D4F"/>
      </a:accent5>
      <a:accent6>
        <a:srgbClr val="696969"/>
      </a:accent6>
      <a:hlink>
        <a:srgbClr val="696969"/>
      </a:hlink>
      <a:folHlink>
        <a:srgbClr val="107D4F"/>
      </a:folHlink>
    </a:clrScheme>
    <a:fontScheme name="Personalizado 8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993</Words>
  <Application>Microsoft Office PowerPoint</Application>
  <PresentationFormat>Breitbild</PresentationFormat>
  <Paragraphs>168</Paragraphs>
  <Slides>14</Slides>
  <Notes>11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Poppins</vt:lpstr>
      <vt:lpstr>Poppins Light</vt:lpstr>
      <vt:lpstr>Poppins Medium</vt:lpstr>
      <vt:lpstr>Poppins SemiBold</vt:lpstr>
      <vt:lpstr>Times New Roman</vt:lpstr>
      <vt:lpstr>Tema de Office</vt:lpstr>
      <vt:lpstr>PowerPoint-Präsentation</vt:lpstr>
      <vt:lpstr>Inhaltsverzeichnis​​</vt:lpstr>
      <vt:lpstr>Was JobReady Lehrkräften bietet: der Rahmen </vt:lpstr>
      <vt:lpstr>Was JobReady Lehrkräften bietet: der Rahmen </vt:lpstr>
      <vt:lpstr>Einführung in JobReady</vt:lpstr>
      <vt:lpstr>Einführung in JobReady</vt:lpstr>
      <vt:lpstr>Welche Schulungsthemen bietet JobReady an?</vt:lpstr>
      <vt:lpstr>Um welches Material handelt es sich?</vt:lpstr>
      <vt:lpstr>Welcher Struktur folgen die Module?</vt:lpstr>
      <vt:lpstr>Welcher Struktur folgen die Module?</vt:lpstr>
      <vt:lpstr>Welcher Struktur folgt das Prüfungsmaterial?</vt:lpstr>
      <vt:lpstr>Welcher Struktur folgt das Prüfungsmaterial?</vt:lpstr>
      <vt:lpstr>Wer ist JobReady –  die Projekt Partnerschaft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Sabine Ottensammer</cp:lastModifiedBy>
  <cp:revision>55</cp:revision>
  <dcterms:created xsi:type="dcterms:W3CDTF">2023-05-31T15:03:02Z</dcterms:created>
  <dcterms:modified xsi:type="dcterms:W3CDTF">2025-01-21T11:25:47Z</dcterms:modified>
</cp:coreProperties>
</file>